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58" r:id="rId3"/>
    <p:sldId id="260" r:id="rId4"/>
    <p:sldId id="261" r:id="rId5"/>
    <p:sldId id="262" r:id="rId6"/>
    <p:sldId id="259" r:id="rId7"/>
    <p:sldId id="267" r:id="rId8"/>
    <p:sldId id="284" r:id="rId9"/>
    <p:sldId id="285" r:id="rId10"/>
    <p:sldId id="286" r:id="rId11"/>
    <p:sldId id="268" r:id="rId12"/>
    <p:sldId id="269" r:id="rId13"/>
    <p:sldId id="270" r:id="rId14"/>
    <p:sldId id="281" r:id="rId15"/>
    <p:sldId id="271" r:id="rId16"/>
    <p:sldId id="272" r:id="rId17"/>
    <p:sldId id="282" r:id="rId18"/>
    <p:sldId id="283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13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06D35B-C002-CD41-975A-136C973CAD57}" type="datetimeFigureOut">
              <a:rPr lang="en-US" smtClean="0"/>
              <a:t>7/29/15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E30A29-8AC6-BE4F-B228-38E746AC4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853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 txBox="1">
            <a:spLocks noGrp="1" noChangeArrowheads="1"/>
          </p:cNvSpPr>
          <p:nvPr/>
        </p:nvSpPr>
        <p:spPr bwMode="auto">
          <a:xfrm>
            <a:off x="3887788" y="8686800"/>
            <a:ext cx="2970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6" rIns="91434" bIns="45716" anchor="b"/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677065B1-F9AE-F144-A083-6013B7FF0518}" type="slidenum">
              <a:rPr lang="en-US" sz="1300">
                <a:solidFill>
                  <a:schemeClr val="tx1"/>
                </a:solidFill>
                <a:effectLst/>
                <a:latin typeface="Times New Roman" charset="0"/>
              </a:rPr>
              <a:pPr algn="r"/>
              <a:t>3</a:t>
            </a:fld>
            <a:endParaRPr lang="en-US" sz="1300"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4343400"/>
            <a:ext cx="5032375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434" tIns="45716" rIns="91434" bIns="45716"/>
          <a:lstStyle/>
          <a:p>
            <a:pPr eaLnBrk="1" hangingPunct="1"/>
            <a:endParaRPr lang="en-US">
              <a:latin typeface="Calibri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 txBox="1">
            <a:spLocks noGrp="1" noChangeArrowheads="1"/>
          </p:cNvSpPr>
          <p:nvPr/>
        </p:nvSpPr>
        <p:spPr bwMode="auto">
          <a:xfrm>
            <a:off x="3887788" y="8686800"/>
            <a:ext cx="2970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6" rIns="91434" bIns="45716" anchor="b"/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EAF461CC-F384-864E-B8A2-21BE1421C9CE}" type="slidenum">
              <a:rPr lang="en-US" sz="1300">
                <a:solidFill>
                  <a:schemeClr val="tx1"/>
                </a:solidFill>
                <a:effectLst/>
                <a:latin typeface="Times New Roman" charset="0"/>
              </a:rPr>
              <a:pPr algn="r"/>
              <a:t>8</a:t>
            </a:fld>
            <a:endParaRPr lang="en-US" sz="1300"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63491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 anchor="b"/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eaLnBrk="1" hangingPunct="1"/>
            <a:fld id="{F9D9BCF3-FAD8-8441-BC3C-C68D5BF33933}" type="slidenum">
              <a:rPr lang="en-US" sz="1200">
                <a:solidFill>
                  <a:schemeClr val="tx1"/>
                </a:solidFill>
                <a:effectLst/>
                <a:ea typeface="SimSun" charset="0"/>
                <a:cs typeface="SimSun" charset="0"/>
              </a:rPr>
              <a:pPr algn="r" eaLnBrk="1" hangingPunct="1"/>
              <a:t>8</a:t>
            </a:fld>
            <a:endParaRPr lang="en-US" sz="1200">
              <a:solidFill>
                <a:schemeClr val="tx1"/>
              </a:solidFill>
              <a:effectLst/>
              <a:ea typeface="SimSun" charset="0"/>
              <a:cs typeface="SimSun" charset="0"/>
            </a:endParaRPr>
          </a:p>
        </p:txBody>
      </p:sp>
      <p:sp>
        <p:nvSpPr>
          <p:cNvPr id="634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435" tIns="45718" rIns="91435" bIns="45718"/>
          <a:lstStyle/>
          <a:p>
            <a:pPr eaLnBrk="1" hangingPunct="1"/>
            <a:endParaRPr lang="en-US">
              <a:latin typeface="Calibri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 txBox="1">
            <a:spLocks noGrp="1" noChangeArrowheads="1"/>
          </p:cNvSpPr>
          <p:nvPr/>
        </p:nvSpPr>
        <p:spPr bwMode="auto">
          <a:xfrm>
            <a:off x="3887788" y="8686800"/>
            <a:ext cx="2970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6" rIns="91434" bIns="45716" anchor="b"/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393A0507-9535-9E46-901F-9E1D85A4C644}" type="slidenum">
              <a:rPr lang="en-US" sz="1300">
                <a:solidFill>
                  <a:schemeClr val="tx1"/>
                </a:solidFill>
                <a:effectLst/>
                <a:latin typeface="Times New Roman" charset="0"/>
              </a:rPr>
              <a:pPr algn="r"/>
              <a:t>9</a:t>
            </a:fld>
            <a:endParaRPr lang="en-US" sz="1300"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6553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 anchor="b"/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eaLnBrk="1" hangingPunct="1"/>
            <a:fld id="{DF274076-7B84-BD46-84AA-4D443DC84D04}" type="slidenum">
              <a:rPr lang="en-US" sz="1200">
                <a:solidFill>
                  <a:schemeClr val="tx1"/>
                </a:solidFill>
                <a:effectLst/>
                <a:ea typeface="SimSun" charset="0"/>
                <a:cs typeface="SimSun" charset="0"/>
              </a:rPr>
              <a:pPr algn="r" eaLnBrk="1" hangingPunct="1"/>
              <a:t>9</a:t>
            </a:fld>
            <a:endParaRPr lang="en-US" sz="1200">
              <a:solidFill>
                <a:schemeClr val="tx1"/>
              </a:solidFill>
              <a:effectLst/>
              <a:ea typeface="SimSun" charset="0"/>
              <a:cs typeface="SimSun" charset="0"/>
            </a:endParaRPr>
          </a:p>
        </p:txBody>
      </p:sp>
      <p:sp>
        <p:nvSpPr>
          <p:cNvPr id="655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435" tIns="45718" rIns="91435" bIns="45718"/>
          <a:lstStyle/>
          <a:p>
            <a:pPr eaLnBrk="1" hangingPunct="1"/>
            <a:endParaRPr lang="en-US">
              <a:latin typeface="Calibri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 txBox="1">
            <a:spLocks noGrp="1" noChangeArrowheads="1"/>
          </p:cNvSpPr>
          <p:nvPr/>
        </p:nvSpPr>
        <p:spPr bwMode="auto">
          <a:xfrm>
            <a:off x="3887788" y="8686800"/>
            <a:ext cx="2970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6" rIns="91434" bIns="45716" anchor="b"/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C57D0009-5EE7-6447-B2CE-85801ACCACD7}" type="slidenum">
              <a:rPr lang="en-US" sz="1300">
                <a:solidFill>
                  <a:schemeClr val="tx1"/>
                </a:solidFill>
                <a:effectLst/>
                <a:latin typeface="Times New Roman" charset="0"/>
              </a:rPr>
              <a:pPr algn="r"/>
              <a:t>10</a:t>
            </a:fld>
            <a:endParaRPr lang="en-US" sz="1300"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6758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 anchor="b"/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eaLnBrk="1" hangingPunct="1"/>
            <a:fld id="{72259BA4-EC3B-A847-B055-5D0056B8A44F}" type="slidenum">
              <a:rPr lang="en-US" sz="1200">
                <a:solidFill>
                  <a:schemeClr val="tx1"/>
                </a:solidFill>
                <a:effectLst/>
                <a:ea typeface="SimSun" charset="0"/>
                <a:cs typeface="SimSun" charset="0"/>
              </a:rPr>
              <a:pPr algn="r" eaLnBrk="1" hangingPunct="1"/>
              <a:t>10</a:t>
            </a:fld>
            <a:endParaRPr lang="en-US" sz="1200">
              <a:solidFill>
                <a:schemeClr val="tx1"/>
              </a:solidFill>
              <a:effectLst/>
              <a:ea typeface="SimSun" charset="0"/>
              <a:cs typeface="SimSun" charset="0"/>
            </a:endParaRPr>
          </a:p>
        </p:txBody>
      </p:sp>
      <p:sp>
        <p:nvSpPr>
          <p:cNvPr id="675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435" tIns="45718" rIns="91435" bIns="45718"/>
          <a:lstStyle/>
          <a:p>
            <a:pPr eaLnBrk="1" hangingPunct="1"/>
            <a:endParaRPr lang="en-US">
              <a:latin typeface="Calibri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37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914437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21626" indent="-224325" defTabSz="914437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570276" indent="-224325" defTabSz="914437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18927" indent="-224325" defTabSz="914437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46757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1622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36487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1352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fld id="{7579217E-D74D-BB4A-BC5B-B1A6AAD81B40}" type="slidenum">
              <a:rPr lang="en-US" sz="1300">
                <a:solidFill>
                  <a:schemeClr val="tx1"/>
                </a:solidFill>
                <a:latin typeface="Times New Roman" charset="0"/>
              </a:rPr>
              <a:pPr/>
              <a:t>20</a:t>
            </a:fld>
            <a:endParaRPr lang="en-US" sz="1300">
              <a:solidFill>
                <a:schemeClr val="tx1"/>
              </a:solidFill>
              <a:latin typeface="Times New Roman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9350" y="688975"/>
            <a:ext cx="4560888" cy="3422650"/>
          </a:xfrm>
          <a:ln w="12700" cap="flat">
            <a:solidFill>
              <a:schemeClr val="tx1"/>
            </a:solidFill>
          </a:ln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158" y="4344025"/>
            <a:ext cx="5031685" cy="411136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901" tIns="45172" rIns="91901" bIns="45172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37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914437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21626" indent="-224325" defTabSz="914437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570276" indent="-224325" defTabSz="914437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18927" indent="-224325" defTabSz="914437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46757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1622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36487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1352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fld id="{5128BC01-B2D0-124F-9FD6-364B0A77598C}" type="slidenum">
              <a:rPr lang="en-US" sz="1300">
                <a:solidFill>
                  <a:schemeClr val="tx1"/>
                </a:solidFill>
                <a:latin typeface="Times New Roman" charset="0"/>
              </a:rPr>
              <a:pPr/>
              <a:t>22</a:t>
            </a:fld>
            <a:endParaRPr lang="en-US" sz="1300">
              <a:solidFill>
                <a:schemeClr val="tx1"/>
              </a:solidFill>
              <a:latin typeface="Times New Roman" charset="0"/>
            </a:endParaRPr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9350" y="688975"/>
            <a:ext cx="4560888" cy="3422650"/>
          </a:xfrm>
          <a:ln w="12700" cap="flat">
            <a:solidFill>
              <a:schemeClr val="tx1"/>
            </a:solidFill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158" y="4344025"/>
            <a:ext cx="5031685" cy="411136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901" tIns="45172" rIns="91901" bIns="45172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7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2837"/>
            <a:ext cx="9217025" cy="203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95412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484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5352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5810"/>
            <a:ext cx="8229600" cy="45578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99" y="868082"/>
            <a:ext cx="8500533" cy="534744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708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licker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5352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5810"/>
            <a:ext cx="8229600" cy="45578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867" y="898394"/>
            <a:ext cx="8551333" cy="5227769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>
              <a:buFont typeface="+mj-lt"/>
              <a:buAutoNum type="alphaUcPeriod"/>
              <a:defRPr>
                <a:solidFill>
                  <a:srgbClr val="000000"/>
                </a:solidFill>
              </a:defRPr>
            </a:lvl2pPr>
            <a:lvl3pPr marL="1143000" indent="-228600">
              <a:buFont typeface="Wingdings" charset="2"/>
              <a:buChar char="Ø"/>
              <a:defRPr sz="2000" i="1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7" name="Picture 5" descr="clicke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76200"/>
            <a:ext cx="4667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9930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705600" y="6534150"/>
            <a:ext cx="2438400" cy="3238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Mechanics  Lecture 2, Slide </a:t>
            </a:r>
            <a:fld id="{1083EDDF-2869-DD4F-A230-F3A014B73EE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888552"/>
      </p:ext>
    </p:extLst>
  </p:cSld>
  <p:clrMapOvr>
    <a:masterClrMapping/>
  </p:clrMapOvr>
  <p:transition xmlns:p14="http://schemas.microsoft.com/office/powerpoint/2010/main"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png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ppt background bottom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53188"/>
            <a:ext cx="9142413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6477000"/>
            <a:ext cx="2159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4154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8" r:id="rId3"/>
    <p:sldLayoutId id="2147483659" r:id="rId4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3200" b="1" i="1" kern="1200">
          <a:solidFill>
            <a:schemeClr val="bg1"/>
          </a:solidFill>
          <a:latin typeface="Trebuchet MS"/>
          <a:ea typeface="+mj-ea"/>
          <a:cs typeface="Trebuchet M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71550" indent="-514350" algn="l" defTabSz="457200" rtl="0" eaLnBrk="1" latinLnBrk="0" hangingPunct="1">
        <a:spcBef>
          <a:spcPct val="20000"/>
        </a:spcBef>
        <a:buFont typeface="Wingdings" charset="2"/>
        <a:buChar char="Ø"/>
        <a:defRPr sz="2800" kern="1200">
          <a:solidFill>
            <a:srgbClr val="FF0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Wingdings" charset="2"/>
        <a:buChar char="Ø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image" Target="../media/image10.png"/><Relationship Id="rId1" Type="http://schemas.openxmlformats.org/officeDocument/2006/relationships/tags" Target="../tags/tag3.xml"/><Relationship Id="rId2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8.png"/><Relationship Id="rId3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image" Target="../media/image8.jpeg"/><Relationship Id="rId5" Type="http://schemas.openxmlformats.org/officeDocument/2006/relationships/hyperlink" Target="http://www.iclipart.com/search.php?keys=165143&amp;id=104_10_3_17" TargetMode="External"/><Relationship Id="rId6" Type="http://schemas.openxmlformats.org/officeDocument/2006/relationships/image" Target="../media/image9.jpe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image" Target="../media/image8.jpeg"/><Relationship Id="rId5" Type="http://schemas.openxmlformats.org/officeDocument/2006/relationships/hyperlink" Target="http://www.iclipart.com/search.php?keys=165143&amp;id=104_10_3_17" TargetMode="External"/><Relationship Id="rId6" Type="http://schemas.openxmlformats.org/officeDocument/2006/relationships/image" Target="../media/image9.jpeg"/><Relationship Id="rId1" Type="http://schemas.openxmlformats.org/officeDocument/2006/relationships/tags" Target="../tags/tag2.xml"/><Relationship Id="rId2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>
              <a:lnSpc>
                <a:spcPct val="80000"/>
              </a:lnSpc>
            </a:pPr>
            <a:r>
              <a:rPr lang="en-US" sz="2600" dirty="0">
                <a:latin typeface="Calibri" charset="0"/>
                <a:ea typeface="ＭＳ Ｐゴシック" charset="0"/>
              </a:rPr>
              <a:t>Today</a:t>
            </a:r>
            <a:r>
              <a:rPr lang="ja-JP" altLang="en-US" sz="2600" dirty="0">
                <a:latin typeface="Calibri" charset="0"/>
                <a:ea typeface="ＭＳ Ｐゴシック" charset="0"/>
              </a:rPr>
              <a:t>’</a:t>
            </a:r>
            <a:r>
              <a:rPr lang="en-US" altLang="ja-JP" sz="2600" dirty="0">
                <a:latin typeface="Calibri" charset="0"/>
                <a:ea typeface="ＭＳ Ｐゴシック" charset="0"/>
              </a:rPr>
              <a:t>s Concepts:</a:t>
            </a:r>
          </a:p>
          <a:p>
            <a:pPr lvl="1" algn="l">
              <a:lnSpc>
                <a:spcPct val="80000"/>
              </a:lnSpc>
            </a:pPr>
            <a:r>
              <a:rPr lang="en-US" dirty="0" smtClean="0">
                <a:solidFill>
                  <a:srgbClr val="FF0000"/>
                </a:solidFill>
                <a:latin typeface="Calibri" charset="0"/>
                <a:cs typeface="Arial" charset="0"/>
              </a:rPr>
              <a:t>Newton’s Third Law</a:t>
            </a:r>
          </a:p>
          <a:p>
            <a:pPr lvl="1" algn="l">
              <a:lnSpc>
                <a:spcPct val="80000"/>
              </a:lnSpc>
            </a:pPr>
            <a:r>
              <a:rPr lang="en-US" dirty="0" smtClean="0">
                <a:solidFill>
                  <a:srgbClr val="FF0000"/>
                </a:solidFill>
                <a:latin typeface="Calibri" charset="0"/>
                <a:cs typeface="Arial" charset="0"/>
              </a:rPr>
              <a:t>Problem Solving Using Newton’s Laws</a:t>
            </a:r>
            <a:endParaRPr lang="en-US" dirty="0">
              <a:solidFill>
                <a:srgbClr val="FF0000"/>
              </a:solidFill>
              <a:latin typeface="Calibri" charset="0"/>
              <a:cs typeface="Arial" charset="0"/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18010"/>
            <a:ext cx="7772400" cy="1470025"/>
          </a:xfrm>
        </p:spPr>
        <p:txBody>
          <a:bodyPr/>
          <a:lstStyle/>
          <a:p>
            <a:r>
              <a:rPr lang="en-US" dirty="0">
                <a:latin typeface="Trebuchet MS" charset="0"/>
                <a:ea typeface="ＭＳ Ｐゴシック" charset="0"/>
              </a:rPr>
              <a:t>Classical Mechanics </a:t>
            </a:r>
            <a:br>
              <a:rPr lang="en-US" dirty="0">
                <a:latin typeface="Trebuchet MS" charset="0"/>
                <a:ea typeface="ＭＳ Ｐゴシック" charset="0"/>
              </a:rPr>
            </a:br>
            <a:r>
              <a:rPr lang="en-US" dirty="0" smtClean="0">
                <a:latin typeface="Trebuchet MS" charset="0"/>
                <a:ea typeface="ＭＳ Ｐゴシック" charset="0"/>
              </a:rPr>
              <a:t>Lecture 7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61785" y="6519446"/>
            <a:ext cx="26212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"/>
                <a:cs typeface="Times"/>
              </a:rPr>
              <a:t>Presentation Created by Dr. Adam Lark </a:t>
            </a:r>
          </a:p>
        </p:txBody>
      </p:sp>
    </p:spTree>
    <p:extLst>
      <p:ext uri="{BB962C8B-B14F-4D97-AF65-F5344CB8AC3E}">
        <p14:creationId xmlns:p14="http://schemas.microsoft.com/office/powerpoint/2010/main" val="3260466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3" name="Picture 2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175" y="1914525"/>
            <a:ext cx="5243513" cy="327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5" name="Rectangle 22"/>
          <p:cNvSpPr>
            <a:spLocks noChangeArrowheads="1"/>
          </p:cNvSpPr>
          <p:nvPr/>
        </p:nvSpPr>
        <p:spPr bwMode="auto">
          <a:xfrm>
            <a:off x="533400" y="790575"/>
            <a:ext cx="80772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 eaLnBrk="1" hangingPunct="1">
              <a:spcBef>
                <a:spcPct val="20000"/>
              </a:spcBef>
              <a:buSzPct val="50000"/>
              <a:buFont typeface="Wingdings" charset="0"/>
              <a:buNone/>
            </a:pPr>
            <a:r>
              <a:rPr lang="en-US" sz="2600">
                <a:solidFill>
                  <a:schemeClr val="tx2"/>
                </a:solidFill>
                <a:effectLst/>
                <a:latin typeface="Calibri" charset="0"/>
              </a:rPr>
              <a:t>A small guy moving at a high speed collides with a stationary large football player.  Now, which person experiences the larger force during the collision?</a:t>
            </a:r>
          </a:p>
        </p:txBody>
      </p:sp>
      <p:sp>
        <p:nvSpPr>
          <p:cNvPr id="66566" name="Text Box 23"/>
          <p:cNvSpPr txBox="1">
            <a:spLocks noChangeArrowheads="1"/>
          </p:cNvSpPr>
          <p:nvPr/>
        </p:nvSpPr>
        <p:spPr bwMode="auto">
          <a:xfrm>
            <a:off x="1343025" y="5214938"/>
            <a:ext cx="64817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/>
            <a:r>
              <a:rPr lang="en-US" sz="2400">
                <a:solidFill>
                  <a:srgbClr val="000000"/>
                </a:solidFill>
                <a:effectLst/>
                <a:latin typeface="Calibri" charset="0"/>
              </a:rPr>
              <a:t>A) The small guy experiences the larger force.</a:t>
            </a:r>
          </a:p>
          <a:p>
            <a:pPr algn="l"/>
            <a:r>
              <a:rPr lang="en-US" sz="2400">
                <a:solidFill>
                  <a:srgbClr val="000000"/>
                </a:solidFill>
                <a:effectLst/>
                <a:latin typeface="Calibri" charset="0"/>
              </a:rPr>
              <a:t>B) The football player experiences the larger force.</a:t>
            </a:r>
          </a:p>
          <a:p>
            <a:pPr algn="l"/>
            <a:r>
              <a:rPr lang="en-US" sz="2400">
                <a:solidFill>
                  <a:srgbClr val="000000"/>
                </a:solidFill>
                <a:effectLst/>
                <a:latin typeface="Calibri" charset="0"/>
              </a:rPr>
              <a:t>C) Both experience the same force.</a:t>
            </a:r>
          </a:p>
        </p:txBody>
      </p:sp>
      <p:sp>
        <p:nvSpPr>
          <p:cNvPr id="8" name="Oval 7"/>
          <p:cNvSpPr/>
          <p:nvPr/>
        </p:nvSpPr>
        <p:spPr bwMode="auto">
          <a:xfrm>
            <a:off x="1506538" y="5970588"/>
            <a:ext cx="4424362" cy="615950"/>
          </a:xfrm>
          <a:prstGeom prst="ellipse">
            <a:avLst/>
          </a:prstGeom>
          <a:noFill/>
          <a:ln w="19050" cap="flat" cmpd="sng" algn="ctr">
            <a:solidFill>
              <a:srgbClr val="00CC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Arial" charset="0"/>
            </a:endParaRPr>
          </a:p>
        </p:txBody>
      </p:sp>
      <p:sp>
        <p:nvSpPr>
          <p:cNvPr id="10" name="Rectangle 14"/>
          <p:cNvSpPr>
            <a:spLocks noGrp="1" noChangeArrowheads="1"/>
          </p:cNvSpPr>
          <p:nvPr>
            <p:ph type="title"/>
          </p:nvPr>
        </p:nvSpPr>
        <p:spPr>
          <a:xfrm>
            <a:off x="457200" y="95810"/>
            <a:ext cx="8229600" cy="455780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>
                <a:latin typeface="Trebuchet MS" charset="0"/>
                <a:cs typeface="Arial" charset="0"/>
              </a:rPr>
              <a:t>Clicker Question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75677227"/>
      </p:ext>
    </p:extLst>
  </p:cSld>
  <p:clrMapOvr>
    <a:masterClrMapping/>
  </p:clrMapOvr>
  <p:transition xmlns:p14="http://schemas.microsoft.com/office/powerpoint/2010/main" spd="med">
    <p:zoom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Three students each pull or push one, two or three boxes on a smooth horizontal surface as shown. In all cases, the acceleration is the same.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732" y="3422650"/>
            <a:ext cx="2387600" cy="2501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8200" y="3498850"/>
            <a:ext cx="2387600" cy="2425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9873" y="3473450"/>
            <a:ext cx="2336800" cy="245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891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Case 1</a:t>
            </a:r>
          </a:p>
          <a:p>
            <a:r>
              <a:rPr lang="en-US" dirty="0"/>
              <a:t>Case 2</a:t>
            </a:r>
          </a:p>
          <a:p>
            <a:r>
              <a:rPr lang="en-US" dirty="0"/>
              <a:t>Case 3</a:t>
            </a:r>
          </a:p>
          <a:p>
            <a:r>
              <a:rPr lang="en-US" dirty="0"/>
              <a:t>Greatest for Case 1 and Case 3 only</a:t>
            </a:r>
          </a:p>
          <a:p>
            <a:r>
              <a:rPr lang="en-US" dirty="0"/>
              <a:t>Greatest for Case 1 and Case 2 only</a:t>
            </a:r>
          </a:p>
          <a:p>
            <a:r>
              <a:rPr lang="en-US" dirty="0"/>
              <a:t>Greatest for Case 2 and Case 3 only</a:t>
            </a:r>
          </a:p>
          <a:p>
            <a:r>
              <a:rPr lang="en-US" dirty="0"/>
              <a:t>Same for </a:t>
            </a:r>
            <a:r>
              <a:rPr lang="en-US" dirty="0" smtClean="0"/>
              <a:t>all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635" y="1041285"/>
            <a:ext cx="1417738" cy="14856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8297" y="1053656"/>
            <a:ext cx="1450097" cy="14732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8394" y="949259"/>
            <a:ext cx="1504066" cy="157763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71967" y="4511363"/>
            <a:ext cx="2883749" cy="449814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8394" y="4564282"/>
            <a:ext cx="1992935" cy="149566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42564" y="5304587"/>
            <a:ext cx="504136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All have same external force!</a:t>
            </a:r>
          </a:p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All have same total mass!</a:t>
            </a:r>
          </a:p>
        </p:txBody>
      </p:sp>
    </p:spTree>
    <p:extLst>
      <p:ext uri="{BB962C8B-B14F-4D97-AF65-F5344CB8AC3E}">
        <p14:creationId xmlns:p14="http://schemas.microsoft.com/office/powerpoint/2010/main" val="2186947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867" y="898394"/>
            <a:ext cx="7133159" cy="5227769"/>
          </a:xfrm>
        </p:spPr>
        <p:txBody>
          <a:bodyPr/>
          <a:lstStyle/>
          <a:p>
            <a:r>
              <a:rPr lang="en-US" sz="2400" dirty="0"/>
              <a:t>Three blocks on top of each other rest on a surface as shown. </a:t>
            </a:r>
            <a:r>
              <a:rPr lang="en-US" sz="2400" dirty="0" smtClean="0"/>
              <a:t>Which </a:t>
            </a:r>
            <a:r>
              <a:rPr lang="en-US" sz="2400" dirty="0"/>
              <a:t>of the following represents best the free body diagram of the block in the middle (i.e. the green block)?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2000" y="898394"/>
            <a:ext cx="1405762" cy="24487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0913" y="2450071"/>
            <a:ext cx="952500" cy="3162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9480" y="2979186"/>
            <a:ext cx="850900" cy="3022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2309" y="3471339"/>
            <a:ext cx="787400" cy="30861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61686" y="2517521"/>
            <a:ext cx="2770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Student Explanation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788192" y="3009674"/>
            <a:ext cx="2770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Student Explanation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19709" y="3491363"/>
            <a:ext cx="2770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Student Explanation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93865" y="4630498"/>
            <a:ext cx="1992935" cy="1495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65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3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066725" y="2593915"/>
            <a:ext cx="1513303" cy="1269938"/>
          </a:xfrm>
          <a:prstGeom prst="rect">
            <a:avLst/>
          </a:prstGeom>
          <a:solidFill>
            <a:srgbClr val="008000"/>
          </a:solidFill>
          <a:ln w="38100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394777" y="2003266"/>
            <a:ext cx="806926" cy="590649"/>
          </a:xfrm>
          <a:prstGeom prst="rect">
            <a:avLst/>
          </a:prstGeom>
          <a:solidFill>
            <a:srgbClr val="660066"/>
          </a:solidFill>
          <a:ln w="38100" cmpd="sng"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755957" y="3863853"/>
            <a:ext cx="2202397" cy="1568099"/>
          </a:xfrm>
          <a:prstGeom prst="rect">
            <a:avLst/>
          </a:prstGeom>
          <a:solidFill>
            <a:srgbClr val="FFFF00"/>
          </a:solidFill>
          <a:ln w="38100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481233" y="2009139"/>
            <a:ext cx="7204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m1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394777" y="2926833"/>
            <a:ext cx="7204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m2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94777" y="4431273"/>
            <a:ext cx="7204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m3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283467" y="3863853"/>
            <a:ext cx="0" cy="567420"/>
          </a:xfrm>
          <a:prstGeom prst="straightConnector1">
            <a:avLst/>
          </a:prstGeom>
          <a:ln>
            <a:solidFill>
              <a:srgbClr val="660066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008592" y="4331872"/>
            <a:ext cx="54975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660066"/>
                </a:solidFill>
              </a:rPr>
              <a:t>W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558342" y="3863853"/>
            <a:ext cx="0" cy="275032"/>
          </a:xfrm>
          <a:prstGeom prst="straightConnector1">
            <a:avLst/>
          </a:prstGeom>
          <a:ln>
            <a:solidFill>
              <a:srgbClr val="0000FF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418583" y="4039484"/>
            <a:ext cx="174839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F (1 on 2)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2283467" y="1715767"/>
            <a:ext cx="0" cy="878148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148351" y="1130991"/>
            <a:ext cx="174839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F (3 on 2)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89" y="1336643"/>
            <a:ext cx="1152881" cy="4095309"/>
          </a:xfrm>
          <a:prstGeom prst="rect">
            <a:avLst/>
          </a:prstGeom>
          <a:ln>
            <a:solidFill>
              <a:srgbClr val="008000"/>
            </a:solidFill>
          </a:ln>
        </p:spPr>
      </p:pic>
    </p:spTree>
    <p:extLst>
      <p:ext uri="{BB962C8B-B14F-4D97-AF65-F5344CB8AC3E}">
        <p14:creationId xmlns:p14="http://schemas.microsoft.com/office/powerpoint/2010/main" val="3085050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49479 0 " pathEditMode="relative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49479 0 " pathEditMode="relative" ptsTypes="AA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12" grpId="0"/>
      <p:bldP spid="15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the following setups, all masses are at rest, the ropes and pulleys are massless, and the pulleys and surfaces are frictionless.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325" y="2867448"/>
            <a:ext cx="7099300" cy="313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481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the following setups, all masses are at rest, the ropes and pulleys are massless, and the pulleys and surfaces are frictionless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T</a:t>
            </a:r>
            <a:r>
              <a:rPr lang="en-US" baseline="-25000" dirty="0"/>
              <a:t>A</a:t>
            </a:r>
            <a:r>
              <a:rPr lang="en-US" dirty="0"/>
              <a:t> = T</a:t>
            </a:r>
            <a:r>
              <a:rPr lang="en-US" baseline="-25000" dirty="0"/>
              <a:t>B</a:t>
            </a:r>
            <a:r>
              <a:rPr lang="en-US" dirty="0"/>
              <a:t> = T</a:t>
            </a:r>
            <a:r>
              <a:rPr lang="en-US" baseline="-25000" dirty="0"/>
              <a:t>D</a:t>
            </a:r>
            <a:r>
              <a:rPr lang="en-US" dirty="0"/>
              <a:t> &lt; T</a:t>
            </a:r>
            <a:r>
              <a:rPr lang="en-US" baseline="-25000" dirty="0"/>
              <a:t>C</a:t>
            </a:r>
            <a:r>
              <a:rPr lang="en-US" dirty="0"/>
              <a:t> &lt; T</a:t>
            </a:r>
            <a:r>
              <a:rPr lang="en-US" baseline="-25000" dirty="0"/>
              <a:t>E</a:t>
            </a:r>
          </a:p>
          <a:p>
            <a:pPr lvl="1"/>
            <a:r>
              <a:rPr lang="en-US" dirty="0"/>
              <a:t>T</a:t>
            </a:r>
            <a:r>
              <a:rPr lang="en-US" baseline="-25000" dirty="0"/>
              <a:t>D </a:t>
            </a:r>
            <a:r>
              <a:rPr lang="en-US" dirty="0"/>
              <a:t>= T</a:t>
            </a:r>
            <a:r>
              <a:rPr lang="en-US" baseline="-25000" dirty="0"/>
              <a:t>A</a:t>
            </a:r>
            <a:r>
              <a:rPr lang="en-US" dirty="0"/>
              <a:t> &lt; T</a:t>
            </a:r>
            <a:r>
              <a:rPr lang="en-US" baseline="-25000" dirty="0"/>
              <a:t>B</a:t>
            </a:r>
            <a:r>
              <a:rPr lang="en-US" dirty="0"/>
              <a:t> &lt; T</a:t>
            </a:r>
            <a:r>
              <a:rPr lang="en-US" baseline="-25000" dirty="0"/>
              <a:t>C</a:t>
            </a:r>
            <a:r>
              <a:rPr lang="en-US" dirty="0"/>
              <a:t> = T</a:t>
            </a:r>
            <a:r>
              <a:rPr lang="en-US" baseline="-25000" dirty="0"/>
              <a:t>E</a:t>
            </a:r>
          </a:p>
          <a:p>
            <a:pPr lvl="1"/>
            <a:r>
              <a:rPr lang="en-US" dirty="0"/>
              <a:t>T</a:t>
            </a:r>
            <a:r>
              <a:rPr lang="en-US" baseline="-25000" dirty="0"/>
              <a:t>A</a:t>
            </a:r>
            <a:r>
              <a:rPr lang="en-US" dirty="0"/>
              <a:t> = T</a:t>
            </a:r>
            <a:r>
              <a:rPr lang="en-US" baseline="-25000" dirty="0"/>
              <a:t>B</a:t>
            </a:r>
            <a:r>
              <a:rPr lang="en-US" dirty="0"/>
              <a:t> = T</a:t>
            </a:r>
            <a:r>
              <a:rPr lang="en-US" baseline="-25000" dirty="0"/>
              <a:t>C</a:t>
            </a:r>
            <a:r>
              <a:rPr lang="en-US" dirty="0"/>
              <a:t> = T</a:t>
            </a:r>
            <a:r>
              <a:rPr lang="en-US" baseline="-25000" dirty="0"/>
              <a:t>D</a:t>
            </a:r>
            <a:r>
              <a:rPr lang="en-US" dirty="0"/>
              <a:t> = T</a:t>
            </a:r>
            <a:r>
              <a:rPr lang="en-US" baseline="-25000" dirty="0"/>
              <a:t>E</a:t>
            </a:r>
          </a:p>
          <a:p>
            <a:pPr lvl="1"/>
            <a:r>
              <a:rPr lang="en-US" dirty="0"/>
              <a:t>T</a:t>
            </a:r>
            <a:r>
              <a:rPr lang="en-US" baseline="-25000" dirty="0"/>
              <a:t>A</a:t>
            </a:r>
            <a:r>
              <a:rPr lang="en-US" dirty="0"/>
              <a:t> = T</a:t>
            </a:r>
            <a:r>
              <a:rPr lang="en-US" baseline="-25000" dirty="0"/>
              <a:t>B</a:t>
            </a:r>
            <a:r>
              <a:rPr lang="en-US" dirty="0"/>
              <a:t> = T</a:t>
            </a:r>
            <a:r>
              <a:rPr lang="en-US" baseline="-25000" dirty="0"/>
              <a:t>D</a:t>
            </a:r>
            <a:r>
              <a:rPr lang="en-US" dirty="0"/>
              <a:t> = T</a:t>
            </a:r>
            <a:r>
              <a:rPr lang="en-US" baseline="-25000" dirty="0"/>
              <a:t>E</a:t>
            </a:r>
            <a:r>
              <a:rPr lang="en-US" dirty="0"/>
              <a:t> &lt; </a:t>
            </a:r>
            <a:r>
              <a:rPr lang="en-US" dirty="0" smtClean="0"/>
              <a:t>T</a:t>
            </a:r>
            <a:r>
              <a:rPr lang="en-US" baseline="-25000" dirty="0" smtClean="0"/>
              <a:t>C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1115" y="4628789"/>
            <a:ext cx="3388794" cy="14973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3865" y="4630498"/>
            <a:ext cx="1992935" cy="1495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858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4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040121" y="4073256"/>
            <a:ext cx="878256" cy="1080798"/>
          </a:xfrm>
          <a:prstGeom prst="rect">
            <a:avLst/>
          </a:prstGeom>
          <a:solidFill>
            <a:srgbClr val="FFFF00"/>
          </a:solidFill>
          <a:ln w="38100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>
            <a:stCxn id="4" idx="0"/>
          </p:cNvCxnSpPr>
          <p:nvPr/>
        </p:nvCxnSpPr>
        <p:spPr>
          <a:xfrm flipV="1">
            <a:off x="3479249" y="2735769"/>
            <a:ext cx="6757" cy="1337487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3479248" y="2100801"/>
            <a:ext cx="1540325" cy="1303712"/>
          </a:xfrm>
          <a:prstGeom prst="ellipse">
            <a:avLst/>
          </a:prstGeom>
          <a:noFill/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580445" y="4073256"/>
            <a:ext cx="878256" cy="1080798"/>
          </a:xfrm>
          <a:prstGeom prst="rect">
            <a:avLst/>
          </a:prstGeom>
          <a:solidFill>
            <a:srgbClr val="FFFF00"/>
          </a:solidFill>
          <a:ln w="38100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5023346" y="2735769"/>
            <a:ext cx="6757" cy="1337487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4250203" y="648479"/>
            <a:ext cx="0" cy="1452323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019853" y="3282924"/>
            <a:ext cx="42211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53352" y="3282924"/>
            <a:ext cx="40788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B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851094" y="3404513"/>
            <a:ext cx="0" cy="668743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658773" y="2819737"/>
            <a:ext cx="38464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6313706" y="3404513"/>
            <a:ext cx="0" cy="668743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121385" y="2819737"/>
            <a:ext cx="38464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1851094" y="5154054"/>
            <a:ext cx="0" cy="655234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576219" y="5746570"/>
            <a:ext cx="54975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W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6313706" y="5154054"/>
            <a:ext cx="0" cy="655234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038831" y="5746570"/>
            <a:ext cx="54975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W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723852" y="5746570"/>
            <a:ext cx="38904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=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444019" y="2819737"/>
            <a:ext cx="38904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=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468785" y="2819737"/>
            <a:ext cx="38904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=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902034" y="841199"/>
            <a:ext cx="413361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For the same reason, </a:t>
            </a:r>
          </a:p>
          <a:p>
            <a:pPr algn="ctr"/>
            <a:r>
              <a:rPr lang="en-US" sz="2400" dirty="0" smtClean="0"/>
              <a:t>E and D are the same!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(Tension transferred evenly through rope)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77352" y="1080799"/>
            <a:ext cx="327285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But what about C?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2900629" y="1665575"/>
            <a:ext cx="1279833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5423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4575E-6 -2.26232E-6 L -0.18466 -2.26232E-6 " pathEditMode="relative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6106E-6 -1.32084E-6 L 0.13883 -1.32084E-6 " pathEditMode="relative" ptsTypes="AA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7" grpId="0"/>
      <p:bldP spid="19" grpId="0"/>
      <p:bldP spid="22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4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411966" y="4073256"/>
            <a:ext cx="878256" cy="1080798"/>
          </a:xfrm>
          <a:prstGeom prst="rect">
            <a:avLst/>
          </a:prstGeom>
          <a:solidFill>
            <a:srgbClr val="FFFF00"/>
          </a:solidFill>
          <a:ln w="38100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874578" y="4073256"/>
            <a:ext cx="878256" cy="1080798"/>
          </a:xfrm>
          <a:prstGeom prst="rect">
            <a:avLst/>
          </a:prstGeom>
          <a:solidFill>
            <a:srgbClr val="FFFF00"/>
          </a:solidFill>
          <a:ln w="38100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4250203" y="648479"/>
            <a:ext cx="0" cy="1452323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977352" y="1080799"/>
            <a:ext cx="327285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But what about C?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2900629" y="1665575"/>
            <a:ext cx="1279833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5019573" y="1012981"/>
            <a:ext cx="390744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Think about it as if the</a:t>
            </a:r>
          </a:p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 two masses were 1. 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250203" y="5268889"/>
            <a:ext cx="0" cy="567419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871333" y="5746570"/>
            <a:ext cx="75773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2W</a:t>
            </a:r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4250203" y="2100804"/>
            <a:ext cx="0" cy="1972452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332757" y="3340810"/>
            <a:ext cx="59263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2T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4250203" y="3340810"/>
            <a:ext cx="0" cy="607892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5128055" y="5733060"/>
            <a:ext cx="3558745" cy="523220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pPr marL="0" lvl="1"/>
            <a:r>
              <a:rPr lang="en-US" sz="2800" dirty="0"/>
              <a:t>D.  T</a:t>
            </a:r>
            <a:r>
              <a:rPr lang="en-US" sz="2800" baseline="-25000" dirty="0"/>
              <a:t>A</a:t>
            </a:r>
            <a:r>
              <a:rPr lang="en-US" sz="2800" dirty="0"/>
              <a:t> = T</a:t>
            </a:r>
            <a:r>
              <a:rPr lang="en-US" sz="2800" baseline="-25000" dirty="0"/>
              <a:t>B</a:t>
            </a:r>
            <a:r>
              <a:rPr lang="en-US" sz="2800" dirty="0"/>
              <a:t> = T</a:t>
            </a:r>
            <a:r>
              <a:rPr lang="en-US" sz="2800" baseline="-25000" dirty="0"/>
              <a:t>D</a:t>
            </a:r>
            <a:r>
              <a:rPr lang="en-US" sz="2800" dirty="0"/>
              <a:t> = T</a:t>
            </a:r>
            <a:r>
              <a:rPr lang="en-US" sz="2800" baseline="-25000" dirty="0"/>
              <a:t>E</a:t>
            </a:r>
            <a:r>
              <a:rPr lang="en-US" sz="2800" dirty="0"/>
              <a:t> &lt; </a:t>
            </a:r>
            <a:r>
              <a:rPr lang="en-US" sz="2800" dirty="0" smtClean="0"/>
              <a:t>T</a:t>
            </a:r>
            <a:r>
              <a:rPr lang="en-US" sz="2800" baseline="-25000" dirty="0" smtClean="0"/>
              <a:t>C</a:t>
            </a:r>
            <a:endParaRPr lang="en-US" sz="2800" baseline="-25000" dirty="0"/>
          </a:p>
        </p:txBody>
      </p:sp>
      <p:sp>
        <p:nvSpPr>
          <p:cNvPr id="37" name="TextBox 36"/>
          <p:cNvSpPr txBox="1"/>
          <p:nvPr/>
        </p:nvSpPr>
        <p:spPr>
          <a:xfrm>
            <a:off x="287900" y="3463921"/>
            <a:ext cx="3583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</a:rPr>
              <a:t>C has largest tension force!</a:t>
            </a:r>
          </a:p>
        </p:txBody>
      </p:sp>
    </p:spTree>
    <p:extLst>
      <p:ext uri="{BB962C8B-B14F-4D97-AF65-F5344CB8AC3E}">
        <p14:creationId xmlns:p14="http://schemas.microsoft.com/office/powerpoint/2010/main" val="639263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565E-7 1.63313E-6 L 0.21867 1.63313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34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9.40646E-7 1.63313E-6 L -0.18466 0.00023 " pathEditMode="relative" ptsTypes="AA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3" grpId="0"/>
      <p:bldP spid="12" grpId="0"/>
      <p:bldP spid="32" grpId="0"/>
      <p:bldP spid="36" grpId="0" animBg="1"/>
      <p:bldP spid="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rebuchet MS" charset="0"/>
                <a:cs typeface="Arial" charset="0"/>
              </a:rPr>
              <a:t>Solving a Force Problem</a:t>
            </a:r>
          </a:p>
        </p:txBody>
      </p:sp>
      <p:sp>
        <p:nvSpPr>
          <p:cNvPr id="29698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alibri" charset="0"/>
                <a:cs typeface="Arial" charset="0"/>
              </a:rPr>
              <a:t>1. Create a free body Diagram</a:t>
            </a:r>
          </a:p>
          <a:p>
            <a:r>
              <a:rPr lang="en-US" dirty="0">
                <a:latin typeface="Calibri" charset="0"/>
                <a:cs typeface="Arial" charset="0"/>
              </a:rPr>
              <a:t>2.  Create a </a:t>
            </a:r>
            <a:r>
              <a:rPr lang="en-US" dirty="0" err="1" smtClean="0">
                <a:latin typeface="Calibri" charset="0"/>
                <a:cs typeface="Arial" charset="0"/>
              </a:rPr>
              <a:t>F</a:t>
            </a:r>
            <a:r>
              <a:rPr lang="en-US" baseline="-25000" dirty="0" err="1" smtClean="0">
                <a:latin typeface="Calibri" charset="0"/>
                <a:cs typeface="Arial" charset="0"/>
              </a:rPr>
              <a:t>ext</a:t>
            </a:r>
            <a:r>
              <a:rPr lang="en-US" dirty="0" smtClean="0">
                <a:latin typeface="Calibri" charset="0"/>
                <a:cs typeface="Arial" charset="0"/>
              </a:rPr>
              <a:t>=</a:t>
            </a:r>
            <a:r>
              <a:rPr lang="en-US" dirty="0">
                <a:latin typeface="Calibri" charset="0"/>
                <a:cs typeface="Arial" charset="0"/>
              </a:rPr>
              <a:t>ma statement for every mass in every direction possible.</a:t>
            </a:r>
          </a:p>
          <a:p>
            <a:r>
              <a:rPr lang="en-US" dirty="0">
                <a:latin typeface="Calibri" charset="0"/>
                <a:cs typeface="Arial" charset="0"/>
              </a:rPr>
              <a:t>3. Algebra it up.   </a:t>
            </a:r>
          </a:p>
        </p:txBody>
      </p:sp>
    </p:spTree>
    <p:extLst>
      <p:ext uri="{BB962C8B-B14F-4D97-AF65-F5344CB8AC3E}">
        <p14:creationId xmlns:p14="http://schemas.microsoft.com/office/powerpoint/2010/main" val="708105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you asked about: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Insert </a:t>
            </a:r>
            <a:r>
              <a:rPr lang="en-US" dirty="0"/>
              <a:t>s</a:t>
            </a:r>
            <a:r>
              <a:rPr lang="en-US" dirty="0" smtClean="0"/>
              <a:t>tudent comments from the “lecture thoughts” checkpoint question here!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000" dirty="0" smtClean="0"/>
              <a:t>Add slides that answer specific student comments as needed. 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94562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5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>
                <a:latin typeface="Trebuchet MS" charset="0"/>
                <a:cs typeface="Arial" charset="0"/>
              </a:rPr>
              <a:t>Clicker Question</a:t>
            </a:r>
          </a:p>
        </p:txBody>
      </p:sp>
      <p:sp>
        <p:nvSpPr>
          <p:cNvPr id="30722" name="Content Placeholder 51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dirty="0">
                <a:latin typeface="Calibri" charset="0"/>
                <a:cs typeface="Arial" charset="0"/>
              </a:rPr>
              <a:t>A block, m</a:t>
            </a:r>
            <a:r>
              <a:rPr lang="en-US" baseline="-25000" dirty="0">
                <a:latin typeface="Calibri" charset="0"/>
                <a:cs typeface="Arial" charset="0"/>
              </a:rPr>
              <a:t>1</a:t>
            </a:r>
            <a:r>
              <a:rPr lang="en-US" dirty="0">
                <a:latin typeface="Calibri" charset="0"/>
                <a:cs typeface="Arial" charset="0"/>
              </a:rPr>
              <a:t> with a mass of 3kg is hung from a rope which is then attached through a pulley to another hanging block, m</a:t>
            </a:r>
            <a:r>
              <a:rPr lang="en-US" baseline="-25000" dirty="0">
                <a:latin typeface="Calibri" charset="0"/>
                <a:cs typeface="Arial" charset="0"/>
              </a:rPr>
              <a:t>2</a:t>
            </a:r>
            <a:r>
              <a:rPr lang="en-US" dirty="0">
                <a:latin typeface="Calibri" charset="0"/>
                <a:cs typeface="Arial" charset="0"/>
              </a:rPr>
              <a:t> with a mass of 5kg.  How does the tension force on </a:t>
            </a:r>
            <a:r>
              <a:rPr lang="en-US" b="1" dirty="0">
                <a:latin typeface="Calibri" charset="0"/>
                <a:cs typeface="Arial" charset="0"/>
              </a:rPr>
              <a:t>m</a:t>
            </a:r>
            <a:r>
              <a:rPr lang="en-US" b="1" baseline="-25000" dirty="0">
                <a:latin typeface="Calibri" charset="0"/>
                <a:cs typeface="Arial" charset="0"/>
              </a:rPr>
              <a:t>1</a:t>
            </a:r>
            <a:r>
              <a:rPr lang="en-US" dirty="0">
                <a:latin typeface="Calibri" charset="0"/>
                <a:cs typeface="Arial" charset="0"/>
              </a:rPr>
              <a:t> compare to its weight? 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57200" y="4876800"/>
            <a:ext cx="6858000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514350" indent="-514350">
              <a:buFontTx/>
              <a:buAutoNum type="alphaUcParenR"/>
              <a:defRPr/>
            </a:pPr>
            <a:r>
              <a:rPr lang="en-US" sz="28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 &gt; W	   </a:t>
            </a:r>
          </a:p>
          <a:p>
            <a:pPr marL="514350" indent="-514350">
              <a:buFontTx/>
              <a:buAutoNum type="alphaUcParenR" startAt="2"/>
              <a:defRPr/>
            </a:pPr>
            <a:r>
              <a:rPr lang="en-US" sz="28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 = W	        </a:t>
            </a:r>
          </a:p>
          <a:p>
            <a:pPr marL="514350" indent="-514350">
              <a:buFontTx/>
              <a:buAutoNum type="alphaUcParenR" startAt="2"/>
              <a:defRPr/>
            </a:pPr>
            <a:r>
              <a:rPr lang="en-US" sz="28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 &lt; W</a:t>
            </a:r>
          </a:p>
        </p:txBody>
      </p:sp>
      <p:sp>
        <p:nvSpPr>
          <p:cNvPr id="30725" name="Rectangle 8"/>
          <p:cNvSpPr>
            <a:spLocks noChangeArrowheads="1"/>
          </p:cNvSpPr>
          <p:nvPr/>
        </p:nvSpPr>
        <p:spPr bwMode="auto">
          <a:xfrm>
            <a:off x="1016000" y="3792538"/>
            <a:ext cx="1809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</a:pPr>
            <a:endParaRPr lang="en-US" sz="2000" i="1">
              <a:solidFill>
                <a:schemeClr val="tx2"/>
              </a:solidFill>
              <a:effectLst/>
            </a:endParaRPr>
          </a:p>
        </p:txBody>
      </p:sp>
      <p:sp>
        <p:nvSpPr>
          <p:cNvPr id="63" name="Oval 11"/>
          <p:cNvSpPr>
            <a:spLocks noChangeArrowheads="1"/>
          </p:cNvSpPr>
          <p:nvPr/>
        </p:nvSpPr>
        <p:spPr bwMode="auto">
          <a:xfrm flipH="1">
            <a:off x="5194300" y="3521075"/>
            <a:ext cx="295275" cy="252413"/>
          </a:xfrm>
          <a:prstGeom prst="ellipse">
            <a:avLst/>
          </a:prstGeom>
          <a:solidFill>
            <a:schemeClr val="hlink"/>
          </a:solidFill>
          <a:ln w="127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64" name="Line 12"/>
          <p:cNvSpPr>
            <a:spLocks noChangeShapeType="1"/>
          </p:cNvSpPr>
          <p:nvPr/>
        </p:nvSpPr>
        <p:spPr bwMode="auto">
          <a:xfrm>
            <a:off x="5265738" y="3482975"/>
            <a:ext cx="2151062" cy="1588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65" name="Line 13"/>
          <p:cNvSpPr>
            <a:spLocks noChangeShapeType="1"/>
          </p:cNvSpPr>
          <p:nvPr/>
        </p:nvSpPr>
        <p:spPr bwMode="auto">
          <a:xfrm flipH="1">
            <a:off x="5148263" y="3648075"/>
            <a:ext cx="1587" cy="78740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66" name="Arc 14"/>
          <p:cNvSpPr>
            <a:spLocks/>
          </p:cNvSpPr>
          <p:nvPr/>
        </p:nvSpPr>
        <p:spPr bwMode="auto">
          <a:xfrm flipH="1">
            <a:off x="5149850" y="3490913"/>
            <a:ext cx="153988" cy="16351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76200" cap="rnd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30730" name="Rectangle 15"/>
          <p:cNvSpPr>
            <a:spLocks noChangeArrowheads="1"/>
          </p:cNvSpPr>
          <p:nvPr/>
        </p:nvSpPr>
        <p:spPr bwMode="auto">
          <a:xfrm flipH="1">
            <a:off x="7135813" y="3792538"/>
            <a:ext cx="1809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</a:pPr>
            <a:endParaRPr lang="en-US" sz="2000" i="1">
              <a:solidFill>
                <a:schemeClr val="tx2"/>
              </a:solidFill>
              <a:effectLst/>
            </a:endParaRPr>
          </a:p>
        </p:txBody>
      </p:sp>
      <p:sp>
        <p:nvSpPr>
          <p:cNvPr id="68" name="Rectangle 16"/>
          <p:cNvSpPr>
            <a:spLocks noChangeArrowheads="1"/>
          </p:cNvSpPr>
          <p:nvPr/>
        </p:nvSpPr>
        <p:spPr bwMode="auto">
          <a:xfrm flipH="1">
            <a:off x="4748213" y="4408488"/>
            <a:ext cx="755650" cy="646112"/>
          </a:xfrm>
          <a:prstGeom prst="rect">
            <a:avLst/>
          </a:prstGeom>
          <a:solidFill>
            <a:srgbClr val="FFCC00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30732" name="Rectangle 17"/>
          <p:cNvSpPr>
            <a:spLocks noChangeArrowheads="1"/>
          </p:cNvSpPr>
          <p:nvPr/>
        </p:nvSpPr>
        <p:spPr bwMode="auto">
          <a:xfrm flipH="1">
            <a:off x="4933950" y="4557713"/>
            <a:ext cx="51752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</a:pPr>
            <a:r>
              <a:rPr lang="en-US" sz="20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m</a:t>
            </a:r>
            <a:r>
              <a:rPr lang="en-US" sz="2000" i="1" baseline="-25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1</a:t>
            </a:r>
          </a:p>
        </p:txBody>
      </p:sp>
      <p:sp>
        <p:nvSpPr>
          <p:cNvPr id="70" name="Oval 18"/>
          <p:cNvSpPr>
            <a:spLocks noChangeArrowheads="1"/>
          </p:cNvSpPr>
          <p:nvPr/>
        </p:nvSpPr>
        <p:spPr bwMode="auto">
          <a:xfrm>
            <a:off x="7478713" y="3521075"/>
            <a:ext cx="295275" cy="252413"/>
          </a:xfrm>
          <a:prstGeom prst="ellipse">
            <a:avLst/>
          </a:prstGeom>
          <a:solidFill>
            <a:schemeClr val="hlink"/>
          </a:solidFill>
          <a:ln w="127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71" name="Line 19"/>
          <p:cNvSpPr>
            <a:spLocks noChangeShapeType="1"/>
          </p:cNvSpPr>
          <p:nvPr/>
        </p:nvSpPr>
        <p:spPr bwMode="auto">
          <a:xfrm flipH="1">
            <a:off x="5551488" y="3482975"/>
            <a:ext cx="2151062" cy="1588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72" name="Line 20"/>
          <p:cNvSpPr>
            <a:spLocks noChangeShapeType="1"/>
          </p:cNvSpPr>
          <p:nvPr/>
        </p:nvSpPr>
        <p:spPr bwMode="auto">
          <a:xfrm>
            <a:off x="7818438" y="3648075"/>
            <a:ext cx="1587" cy="78740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73" name="Arc 21"/>
          <p:cNvSpPr>
            <a:spLocks/>
          </p:cNvSpPr>
          <p:nvPr/>
        </p:nvSpPr>
        <p:spPr bwMode="auto">
          <a:xfrm>
            <a:off x="7664450" y="3490913"/>
            <a:ext cx="153988" cy="16351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76200" cap="rnd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30737" name="Rectangle 22"/>
          <p:cNvSpPr>
            <a:spLocks noChangeArrowheads="1"/>
          </p:cNvSpPr>
          <p:nvPr/>
        </p:nvSpPr>
        <p:spPr bwMode="auto">
          <a:xfrm>
            <a:off x="5651500" y="3792538"/>
            <a:ext cx="1809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</a:pPr>
            <a:endParaRPr lang="en-US" sz="2000" i="1">
              <a:solidFill>
                <a:schemeClr val="tx2"/>
              </a:solidFill>
              <a:effectLst/>
            </a:endParaRPr>
          </a:p>
        </p:txBody>
      </p:sp>
      <p:sp>
        <p:nvSpPr>
          <p:cNvPr id="75" name="Rectangle 23"/>
          <p:cNvSpPr>
            <a:spLocks noChangeArrowheads="1"/>
          </p:cNvSpPr>
          <p:nvPr/>
        </p:nvSpPr>
        <p:spPr bwMode="auto">
          <a:xfrm>
            <a:off x="7464425" y="4408488"/>
            <a:ext cx="755650" cy="646112"/>
          </a:xfrm>
          <a:prstGeom prst="rect">
            <a:avLst/>
          </a:prstGeom>
          <a:solidFill>
            <a:srgbClr val="FFCC00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30739" name="Rectangle 24"/>
          <p:cNvSpPr>
            <a:spLocks noChangeArrowheads="1"/>
          </p:cNvSpPr>
          <p:nvPr/>
        </p:nvSpPr>
        <p:spPr bwMode="auto">
          <a:xfrm>
            <a:off x="7642225" y="4557713"/>
            <a:ext cx="51752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</a:pPr>
            <a:r>
              <a:rPr lang="en-US" sz="20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m</a:t>
            </a:r>
            <a:r>
              <a:rPr lang="en-US" sz="2000" i="1" baseline="-25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2</a:t>
            </a:r>
          </a:p>
        </p:txBody>
      </p:sp>
      <p:sp>
        <p:nvSpPr>
          <p:cNvPr id="49" name="Oval 48"/>
          <p:cNvSpPr/>
          <p:nvPr/>
        </p:nvSpPr>
        <p:spPr bwMode="auto">
          <a:xfrm>
            <a:off x="381000" y="4800600"/>
            <a:ext cx="1905000" cy="685800"/>
          </a:xfrm>
          <a:prstGeom prst="ellipse">
            <a:avLst/>
          </a:prstGeom>
          <a:noFill/>
          <a:ln w="19050" cap="flat" cmpd="sng" algn="ctr">
            <a:solidFill>
              <a:srgbClr val="00CC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734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>
              <a:latin typeface="Trebuchet MS" charset="0"/>
              <a:cs typeface="Arial" charset="0"/>
            </a:endParaRPr>
          </a:p>
        </p:txBody>
      </p:sp>
      <p:sp>
        <p:nvSpPr>
          <p:cNvPr id="3" name="Line 13"/>
          <p:cNvSpPr>
            <a:spLocks noChangeShapeType="1"/>
          </p:cNvSpPr>
          <p:nvPr/>
        </p:nvSpPr>
        <p:spPr bwMode="auto">
          <a:xfrm flipH="1" flipV="1">
            <a:off x="3733800" y="2209800"/>
            <a:ext cx="20638" cy="992188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4" name="Rectangle 16"/>
          <p:cNvSpPr>
            <a:spLocks noChangeArrowheads="1"/>
          </p:cNvSpPr>
          <p:nvPr/>
        </p:nvSpPr>
        <p:spPr bwMode="auto">
          <a:xfrm flipH="1">
            <a:off x="3352800" y="3200400"/>
            <a:ext cx="755650" cy="646113"/>
          </a:xfrm>
          <a:prstGeom prst="rect">
            <a:avLst/>
          </a:prstGeom>
          <a:solidFill>
            <a:srgbClr val="FFCC00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32773" name="Rectangle 17"/>
          <p:cNvSpPr>
            <a:spLocks noChangeArrowheads="1"/>
          </p:cNvSpPr>
          <p:nvPr/>
        </p:nvSpPr>
        <p:spPr bwMode="auto">
          <a:xfrm flipH="1">
            <a:off x="3538538" y="3349625"/>
            <a:ext cx="51752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</a:pPr>
            <a:r>
              <a:rPr lang="en-US" sz="20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m</a:t>
            </a:r>
            <a:r>
              <a:rPr lang="en-US" sz="2000" i="1" baseline="-25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1</a:t>
            </a:r>
          </a:p>
        </p:txBody>
      </p:sp>
      <p:sp>
        <p:nvSpPr>
          <p:cNvPr id="6" name="Up Arrow 5"/>
          <p:cNvSpPr/>
          <p:nvPr/>
        </p:nvSpPr>
        <p:spPr bwMode="auto">
          <a:xfrm>
            <a:off x="4572000" y="3276600"/>
            <a:ext cx="533400" cy="838200"/>
          </a:xfrm>
          <a:prstGeom prst="upArrow">
            <a:avLst/>
          </a:prstGeom>
          <a:solidFill>
            <a:srgbClr val="3333CC"/>
          </a:solidFill>
          <a:ln w="19050" cap="flat" cmpd="sng" algn="ctr">
            <a:solidFill>
              <a:srgbClr val="00CC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>
              <a:ea typeface="Arial" charset="0"/>
              <a:cs typeface="Arial" charset="0"/>
            </a:endParaRPr>
          </a:p>
        </p:txBody>
      </p:sp>
      <p:cxnSp>
        <p:nvCxnSpPr>
          <p:cNvPr id="32775" name="Straight Arrow Connector 7"/>
          <p:cNvCxnSpPr>
            <a:cxnSpLocks noChangeShapeType="1"/>
            <a:stCxn id="4" idx="2"/>
          </p:cNvCxnSpPr>
          <p:nvPr/>
        </p:nvCxnSpPr>
        <p:spPr bwMode="auto">
          <a:xfrm rot="16200000" flipH="1">
            <a:off x="3445669" y="4131469"/>
            <a:ext cx="573087" cy="3175"/>
          </a:xfrm>
          <a:prstGeom prst="straightConnector1">
            <a:avLst/>
          </a:prstGeom>
          <a:noFill/>
          <a:ln w="19050">
            <a:solidFill>
              <a:schemeClr val="tx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776" name="Rectangle 17"/>
          <p:cNvSpPr>
            <a:spLocks noChangeArrowheads="1"/>
          </p:cNvSpPr>
          <p:nvPr/>
        </p:nvSpPr>
        <p:spPr bwMode="auto">
          <a:xfrm flipH="1">
            <a:off x="3505200" y="4648200"/>
            <a:ext cx="4603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</a:pPr>
            <a:r>
              <a:rPr lang="en-US" sz="20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W</a:t>
            </a:r>
            <a:endParaRPr lang="en-US" sz="2000" i="1" baseline="-25000">
              <a:solidFill>
                <a:schemeClr val="tx2"/>
              </a:solidFill>
              <a:effectLst/>
              <a:latin typeface="Times New Roman" charset="0"/>
              <a:cs typeface="Times New Roman" charset="0"/>
            </a:endParaRPr>
          </a:p>
        </p:txBody>
      </p:sp>
      <p:sp>
        <p:nvSpPr>
          <p:cNvPr id="32777" name="Rectangle 17"/>
          <p:cNvSpPr>
            <a:spLocks noChangeArrowheads="1"/>
          </p:cNvSpPr>
          <p:nvPr/>
        </p:nvSpPr>
        <p:spPr bwMode="auto">
          <a:xfrm flipH="1">
            <a:off x="3505200" y="1752600"/>
            <a:ext cx="388938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</a:pPr>
            <a:r>
              <a:rPr lang="en-US" sz="20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T</a:t>
            </a:r>
            <a:endParaRPr lang="en-US" sz="2000" i="1" baseline="-25000">
              <a:solidFill>
                <a:schemeClr val="tx2"/>
              </a:solidFill>
              <a:effectLst/>
              <a:latin typeface="Times New Roman" charset="0"/>
              <a:cs typeface="Times New Roman" charset="0"/>
            </a:endParaRPr>
          </a:p>
        </p:txBody>
      </p:sp>
      <p:sp>
        <p:nvSpPr>
          <p:cNvPr id="32778" name="Rectangle 17"/>
          <p:cNvSpPr>
            <a:spLocks noChangeArrowheads="1"/>
          </p:cNvSpPr>
          <p:nvPr/>
        </p:nvSpPr>
        <p:spPr bwMode="auto">
          <a:xfrm flipH="1">
            <a:off x="5334000" y="3505200"/>
            <a:ext cx="701933" cy="371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</a:pPr>
            <a:r>
              <a:rPr lang="en-US" sz="2000" i="1" dirty="0" err="1" smtClean="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Fext</a:t>
            </a:r>
            <a:endParaRPr lang="en-US" sz="2000" i="1" baseline="-25000" dirty="0">
              <a:solidFill>
                <a:schemeClr val="tx2"/>
              </a:solidFill>
              <a:effectLst/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226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5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>
                <a:latin typeface="Trebuchet MS" charset="0"/>
                <a:cs typeface="Arial" charset="0"/>
              </a:rPr>
              <a:t>Class Problem 1</a:t>
            </a:r>
          </a:p>
        </p:txBody>
      </p:sp>
      <p:sp>
        <p:nvSpPr>
          <p:cNvPr id="33794" name="Content Placeholder 51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sz="2700">
                <a:latin typeface="Calibri" charset="0"/>
                <a:cs typeface="Arial" charset="0"/>
              </a:rPr>
              <a:t>A block, m</a:t>
            </a:r>
            <a:r>
              <a:rPr lang="en-US" sz="2700" baseline="-25000">
                <a:latin typeface="Calibri" charset="0"/>
                <a:cs typeface="Arial" charset="0"/>
              </a:rPr>
              <a:t>1</a:t>
            </a:r>
            <a:r>
              <a:rPr lang="en-US" sz="2700">
                <a:latin typeface="Calibri" charset="0"/>
                <a:cs typeface="Arial" charset="0"/>
              </a:rPr>
              <a:t> with a mass of 3kg is hung from a rope which is then attached through a pulley to another hanging block, m</a:t>
            </a:r>
            <a:r>
              <a:rPr lang="en-US" sz="2700" baseline="-25000">
                <a:latin typeface="Calibri" charset="0"/>
                <a:cs typeface="Arial" charset="0"/>
              </a:rPr>
              <a:t>2</a:t>
            </a:r>
            <a:r>
              <a:rPr lang="en-US" sz="2700">
                <a:latin typeface="Calibri" charset="0"/>
                <a:cs typeface="Arial" charset="0"/>
              </a:rPr>
              <a:t> with a mass of 5kg.  What is the magnitude of the acceleration of these two blocks? </a:t>
            </a:r>
          </a:p>
          <a:p>
            <a:pPr eaLnBrk="1" hangingPunct="1"/>
            <a:endParaRPr lang="en-US" sz="2700">
              <a:latin typeface="Calibri" charset="0"/>
              <a:cs typeface="Arial" charset="0"/>
            </a:endParaRPr>
          </a:p>
          <a:p>
            <a:pPr eaLnBrk="1" hangingPunct="1"/>
            <a:endParaRPr lang="en-US" sz="2700">
              <a:latin typeface="Calibri" charset="0"/>
              <a:cs typeface="Arial" charset="0"/>
            </a:endParaRPr>
          </a:p>
          <a:p>
            <a:pPr eaLnBrk="1" hangingPunct="1"/>
            <a:r>
              <a:rPr lang="en-US" sz="2700">
                <a:latin typeface="Calibri" charset="0"/>
                <a:cs typeface="Arial" charset="0"/>
              </a:rPr>
              <a:t>Take some time to </a:t>
            </a:r>
          </a:p>
          <a:p>
            <a:pPr eaLnBrk="1" hangingPunct="1"/>
            <a:r>
              <a:rPr lang="en-US" sz="2700">
                <a:latin typeface="Calibri" charset="0"/>
                <a:cs typeface="Arial" charset="0"/>
              </a:rPr>
              <a:t>  create a free body diagram </a:t>
            </a:r>
          </a:p>
          <a:p>
            <a:pPr eaLnBrk="1" hangingPunct="1"/>
            <a:r>
              <a:rPr lang="en-US" sz="2700">
                <a:latin typeface="Calibri" charset="0"/>
                <a:cs typeface="Arial" charset="0"/>
              </a:rPr>
              <a:t>  of each mass.</a:t>
            </a:r>
          </a:p>
        </p:txBody>
      </p:sp>
      <p:sp>
        <p:nvSpPr>
          <p:cNvPr id="33796" name="Rectangle 8"/>
          <p:cNvSpPr>
            <a:spLocks noChangeArrowheads="1"/>
          </p:cNvSpPr>
          <p:nvPr/>
        </p:nvSpPr>
        <p:spPr bwMode="auto">
          <a:xfrm>
            <a:off x="1016000" y="3792538"/>
            <a:ext cx="1809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</a:pPr>
            <a:endParaRPr lang="en-US" sz="2000" i="1">
              <a:solidFill>
                <a:schemeClr val="tx2"/>
              </a:solidFill>
              <a:effectLst/>
            </a:endParaRPr>
          </a:p>
        </p:txBody>
      </p:sp>
      <p:sp>
        <p:nvSpPr>
          <p:cNvPr id="63" name="Oval 11"/>
          <p:cNvSpPr>
            <a:spLocks noChangeArrowheads="1"/>
          </p:cNvSpPr>
          <p:nvPr/>
        </p:nvSpPr>
        <p:spPr bwMode="auto">
          <a:xfrm flipH="1">
            <a:off x="5194300" y="3521075"/>
            <a:ext cx="295275" cy="252413"/>
          </a:xfrm>
          <a:prstGeom prst="ellipse">
            <a:avLst/>
          </a:prstGeom>
          <a:solidFill>
            <a:schemeClr val="hlink"/>
          </a:solidFill>
          <a:ln w="127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64" name="Line 12"/>
          <p:cNvSpPr>
            <a:spLocks noChangeShapeType="1"/>
          </p:cNvSpPr>
          <p:nvPr/>
        </p:nvSpPr>
        <p:spPr bwMode="auto">
          <a:xfrm>
            <a:off x="5265738" y="3482975"/>
            <a:ext cx="2151062" cy="1588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65" name="Line 13"/>
          <p:cNvSpPr>
            <a:spLocks noChangeShapeType="1"/>
          </p:cNvSpPr>
          <p:nvPr/>
        </p:nvSpPr>
        <p:spPr bwMode="auto">
          <a:xfrm flipH="1">
            <a:off x="5148263" y="3648075"/>
            <a:ext cx="1587" cy="78740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66" name="Arc 14"/>
          <p:cNvSpPr>
            <a:spLocks/>
          </p:cNvSpPr>
          <p:nvPr/>
        </p:nvSpPr>
        <p:spPr bwMode="auto">
          <a:xfrm flipH="1">
            <a:off x="5149850" y="3490913"/>
            <a:ext cx="153988" cy="16351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76200" cap="rnd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33801" name="Rectangle 15"/>
          <p:cNvSpPr>
            <a:spLocks noChangeArrowheads="1"/>
          </p:cNvSpPr>
          <p:nvPr/>
        </p:nvSpPr>
        <p:spPr bwMode="auto">
          <a:xfrm flipH="1">
            <a:off x="7135813" y="3792538"/>
            <a:ext cx="1809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</a:pPr>
            <a:endParaRPr lang="en-US" sz="2000" i="1">
              <a:solidFill>
                <a:schemeClr val="tx2"/>
              </a:solidFill>
              <a:effectLst/>
            </a:endParaRPr>
          </a:p>
        </p:txBody>
      </p:sp>
      <p:sp>
        <p:nvSpPr>
          <p:cNvPr id="68" name="Rectangle 16"/>
          <p:cNvSpPr>
            <a:spLocks noChangeArrowheads="1"/>
          </p:cNvSpPr>
          <p:nvPr/>
        </p:nvSpPr>
        <p:spPr bwMode="auto">
          <a:xfrm flipH="1">
            <a:off x="4748213" y="4408488"/>
            <a:ext cx="755650" cy="646112"/>
          </a:xfrm>
          <a:prstGeom prst="rect">
            <a:avLst/>
          </a:prstGeom>
          <a:solidFill>
            <a:srgbClr val="FFCC00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33803" name="Rectangle 17"/>
          <p:cNvSpPr>
            <a:spLocks noChangeArrowheads="1"/>
          </p:cNvSpPr>
          <p:nvPr/>
        </p:nvSpPr>
        <p:spPr bwMode="auto">
          <a:xfrm flipH="1">
            <a:off x="4933950" y="4557713"/>
            <a:ext cx="51752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</a:pPr>
            <a:r>
              <a:rPr lang="en-US" sz="20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m</a:t>
            </a:r>
            <a:r>
              <a:rPr lang="en-US" sz="2000" i="1" baseline="-25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1</a:t>
            </a:r>
          </a:p>
        </p:txBody>
      </p:sp>
      <p:sp>
        <p:nvSpPr>
          <p:cNvPr id="70" name="Oval 18"/>
          <p:cNvSpPr>
            <a:spLocks noChangeArrowheads="1"/>
          </p:cNvSpPr>
          <p:nvPr/>
        </p:nvSpPr>
        <p:spPr bwMode="auto">
          <a:xfrm>
            <a:off x="7478713" y="3521075"/>
            <a:ext cx="295275" cy="252413"/>
          </a:xfrm>
          <a:prstGeom prst="ellipse">
            <a:avLst/>
          </a:prstGeom>
          <a:solidFill>
            <a:schemeClr val="hlink"/>
          </a:solidFill>
          <a:ln w="127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71" name="Line 19"/>
          <p:cNvSpPr>
            <a:spLocks noChangeShapeType="1"/>
          </p:cNvSpPr>
          <p:nvPr/>
        </p:nvSpPr>
        <p:spPr bwMode="auto">
          <a:xfrm flipH="1">
            <a:off x="5551488" y="3482975"/>
            <a:ext cx="2151062" cy="1588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72" name="Line 20"/>
          <p:cNvSpPr>
            <a:spLocks noChangeShapeType="1"/>
          </p:cNvSpPr>
          <p:nvPr/>
        </p:nvSpPr>
        <p:spPr bwMode="auto">
          <a:xfrm>
            <a:off x="7818438" y="3648075"/>
            <a:ext cx="1587" cy="78740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73" name="Arc 21"/>
          <p:cNvSpPr>
            <a:spLocks/>
          </p:cNvSpPr>
          <p:nvPr/>
        </p:nvSpPr>
        <p:spPr bwMode="auto">
          <a:xfrm>
            <a:off x="7664450" y="3490913"/>
            <a:ext cx="153988" cy="16351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76200" cap="rnd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33808" name="Rectangle 22"/>
          <p:cNvSpPr>
            <a:spLocks noChangeArrowheads="1"/>
          </p:cNvSpPr>
          <p:nvPr/>
        </p:nvSpPr>
        <p:spPr bwMode="auto">
          <a:xfrm>
            <a:off x="5651500" y="3792538"/>
            <a:ext cx="1809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</a:pPr>
            <a:endParaRPr lang="en-US" sz="2000" i="1">
              <a:solidFill>
                <a:schemeClr val="tx2"/>
              </a:solidFill>
              <a:effectLst/>
            </a:endParaRPr>
          </a:p>
        </p:txBody>
      </p:sp>
      <p:sp>
        <p:nvSpPr>
          <p:cNvPr id="75" name="Rectangle 23"/>
          <p:cNvSpPr>
            <a:spLocks noChangeArrowheads="1"/>
          </p:cNvSpPr>
          <p:nvPr/>
        </p:nvSpPr>
        <p:spPr bwMode="auto">
          <a:xfrm>
            <a:off x="7464425" y="4408488"/>
            <a:ext cx="755650" cy="646112"/>
          </a:xfrm>
          <a:prstGeom prst="rect">
            <a:avLst/>
          </a:prstGeom>
          <a:solidFill>
            <a:srgbClr val="FFCC00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33810" name="Rectangle 24"/>
          <p:cNvSpPr>
            <a:spLocks noChangeArrowheads="1"/>
          </p:cNvSpPr>
          <p:nvPr/>
        </p:nvSpPr>
        <p:spPr bwMode="auto">
          <a:xfrm>
            <a:off x="7642225" y="4557713"/>
            <a:ext cx="51752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</a:pPr>
            <a:r>
              <a:rPr lang="en-US" sz="20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m</a:t>
            </a:r>
            <a:r>
              <a:rPr lang="en-US" sz="2000" i="1" baseline="-25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071758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rebuchet MS" charset="0"/>
                <a:cs typeface="Arial" charset="0"/>
              </a:rPr>
              <a:t>1. Free Body Diagram</a:t>
            </a:r>
          </a:p>
        </p:txBody>
      </p:sp>
      <p:sp>
        <p:nvSpPr>
          <p:cNvPr id="3" name="Line 13"/>
          <p:cNvSpPr>
            <a:spLocks noChangeShapeType="1"/>
          </p:cNvSpPr>
          <p:nvPr/>
        </p:nvSpPr>
        <p:spPr bwMode="auto">
          <a:xfrm flipH="1" flipV="1">
            <a:off x="3657600" y="2971800"/>
            <a:ext cx="20638" cy="992188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4" name="Rectangle 16"/>
          <p:cNvSpPr>
            <a:spLocks noChangeArrowheads="1"/>
          </p:cNvSpPr>
          <p:nvPr/>
        </p:nvSpPr>
        <p:spPr bwMode="auto">
          <a:xfrm flipH="1">
            <a:off x="3276600" y="3962400"/>
            <a:ext cx="755650" cy="646113"/>
          </a:xfrm>
          <a:prstGeom prst="rect">
            <a:avLst/>
          </a:prstGeom>
          <a:solidFill>
            <a:srgbClr val="FFCC00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35845" name="Rectangle 17"/>
          <p:cNvSpPr>
            <a:spLocks noChangeArrowheads="1"/>
          </p:cNvSpPr>
          <p:nvPr/>
        </p:nvSpPr>
        <p:spPr bwMode="auto">
          <a:xfrm flipH="1">
            <a:off x="3462338" y="4111625"/>
            <a:ext cx="51752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</a:pPr>
            <a:r>
              <a:rPr lang="en-US" sz="20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m</a:t>
            </a:r>
            <a:r>
              <a:rPr lang="en-US" sz="2000" i="1" baseline="-25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1</a:t>
            </a:r>
          </a:p>
        </p:txBody>
      </p:sp>
      <p:cxnSp>
        <p:nvCxnSpPr>
          <p:cNvPr id="35846" name="Straight Arrow Connector 7"/>
          <p:cNvCxnSpPr>
            <a:cxnSpLocks noChangeShapeType="1"/>
            <a:stCxn id="4" idx="2"/>
          </p:cNvCxnSpPr>
          <p:nvPr/>
        </p:nvCxnSpPr>
        <p:spPr bwMode="auto">
          <a:xfrm rot="16200000" flipH="1">
            <a:off x="3369469" y="4893469"/>
            <a:ext cx="573087" cy="3175"/>
          </a:xfrm>
          <a:prstGeom prst="straightConnector1">
            <a:avLst/>
          </a:prstGeom>
          <a:noFill/>
          <a:ln w="19050">
            <a:solidFill>
              <a:schemeClr val="tx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847" name="Rectangle 17"/>
          <p:cNvSpPr>
            <a:spLocks noChangeArrowheads="1"/>
          </p:cNvSpPr>
          <p:nvPr/>
        </p:nvSpPr>
        <p:spPr bwMode="auto">
          <a:xfrm flipH="1">
            <a:off x="3429000" y="5410200"/>
            <a:ext cx="4603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</a:pPr>
            <a:r>
              <a:rPr lang="en-US" sz="20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W</a:t>
            </a:r>
            <a:endParaRPr lang="en-US" sz="2000" i="1" baseline="-25000">
              <a:solidFill>
                <a:schemeClr val="tx2"/>
              </a:solidFill>
              <a:effectLst/>
              <a:latin typeface="Times New Roman" charset="0"/>
              <a:cs typeface="Times New Roman" charset="0"/>
            </a:endParaRPr>
          </a:p>
        </p:txBody>
      </p:sp>
      <p:sp>
        <p:nvSpPr>
          <p:cNvPr id="35848" name="Rectangle 17"/>
          <p:cNvSpPr>
            <a:spLocks noChangeArrowheads="1"/>
          </p:cNvSpPr>
          <p:nvPr/>
        </p:nvSpPr>
        <p:spPr bwMode="auto">
          <a:xfrm flipH="1">
            <a:off x="3505200" y="2667000"/>
            <a:ext cx="388938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</a:pPr>
            <a:r>
              <a:rPr lang="en-US" sz="20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T</a:t>
            </a:r>
            <a:endParaRPr lang="en-US" sz="2000" i="1" baseline="-25000">
              <a:solidFill>
                <a:schemeClr val="tx2"/>
              </a:solidFill>
              <a:effectLst/>
              <a:latin typeface="Times New Roman" charset="0"/>
              <a:cs typeface="Times New Roman" charset="0"/>
            </a:endParaRPr>
          </a:p>
        </p:txBody>
      </p:sp>
      <p:sp>
        <p:nvSpPr>
          <p:cNvPr id="11" name="Line 13"/>
          <p:cNvSpPr>
            <a:spLocks noChangeShapeType="1"/>
          </p:cNvSpPr>
          <p:nvPr/>
        </p:nvSpPr>
        <p:spPr bwMode="auto">
          <a:xfrm flipH="1">
            <a:off x="7315200" y="4495800"/>
            <a:ext cx="20638" cy="912813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 flipH="1">
            <a:off x="6934200" y="3886200"/>
            <a:ext cx="755650" cy="646113"/>
          </a:xfrm>
          <a:prstGeom prst="rect">
            <a:avLst/>
          </a:prstGeom>
          <a:solidFill>
            <a:srgbClr val="FFCC00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35851" name="Rectangle 17"/>
          <p:cNvSpPr>
            <a:spLocks noChangeArrowheads="1"/>
          </p:cNvSpPr>
          <p:nvPr/>
        </p:nvSpPr>
        <p:spPr bwMode="auto">
          <a:xfrm flipH="1">
            <a:off x="7119938" y="4035425"/>
            <a:ext cx="51752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</a:pPr>
            <a:r>
              <a:rPr lang="en-US" sz="20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m</a:t>
            </a:r>
            <a:r>
              <a:rPr lang="en-US" sz="2000" i="1" baseline="-25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2</a:t>
            </a:r>
          </a:p>
        </p:txBody>
      </p:sp>
      <p:cxnSp>
        <p:nvCxnSpPr>
          <p:cNvPr id="35852" name="Straight Arrow Connector 7"/>
          <p:cNvCxnSpPr>
            <a:cxnSpLocks noChangeShapeType="1"/>
          </p:cNvCxnSpPr>
          <p:nvPr/>
        </p:nvCxnSpPr>
        <p:spPr bwMode="auto">
          <a:xfrm rot="5400000" flipH="1" flipV="1">
            <a:off x="7010400" y="3581400"/>
            <a:ext cx="609600" cy="0"/>
          </a:xfrm>
          <a:prstGeom prst="straightConnector1">
            <a:avLst/>
          </a:prstGeom>
          <a:noFill/>
          <a:ln w="19050">
            <a:solidFill>
              <a:schemeClr val="tx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853" name="Rectangle 17"/>
          <p:cNvSpPr>
            <a:spLocks noChangeArrowheads="1"/>
          </p:cNvSpPr>
          <p:nvPr/>
        </p:nvSpPr>
        <p:spPr bwMode="auto">
          <a:xfrm flipH="1">
            <a:off x="7086600" y="5334000"/>
            <a:ext cx="4603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</a:pPr>
            <a:r>
              <a:rPr lang="en-US" sz="20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W</a:t>
            </a:r>
            <a:endParaRPr lang="en-US" sz="2000" i="1" baseline="-25000">
              <a:solidFill>
                <a:schemeClr val="tx2"/>
              </a:solidFill>
              <a:effectLst/>
              <a:latin typeface="Times New Roman" charset="0"/>
              <a:cs typeface="Times New Roman" charset="0"/>
            </a:endParaRPr>
          </a:p>
        </p:txBody>
      </p:sp>
      <p:sp>
        <p:nvSpPr>
          <p:cNvPr id="35854" name="Rectangle 17"/>
          <p:cNvSpPr>
            <a:spLocks noChangeArrowheads="1"/>
          </p:cNvSpPr>
          <p:nvPr/>
        </p:nvSpPr>
        <p:spPr bwMode="auto">
          <a:xfrm flipH="1">
            <a:off x="7086600" y="2895600"/>
            <a:ext cx="388938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</a:pPr>
            <a:r>
              <a:rPr lang="en-US" sz="20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T</a:t>
            </a:r>
            <a:endParaRPr lang="en-US" sz="2000" i="1" baseline="-25000">
              <a:solidFill>
                <a:schemeClr val="tx2"/>
              </a:solidFill>
              <a:effectLst/>
              <a:latin typeface="Times New Roman" charset="0"/>
              <a:cs typeface="Times New Roman" charset="0"/>
            </a:endParaRPr>
          </a:p>
        </p:txBody>
      </p:sp>
      <p:sp>
        <p:nvSpPr>
          <p:cNvPr id="35855" name="Rectangle 17"/>
          <p:cNvSpPr>
            <a:spLocks noChangeArrowheads="1"/>
          </p:cNvSpPr>
          <p:nvPr/>
        </p:nvSpPr>
        <p:spPr bwMode="auto">
          <a:xfrm flipH="1">
            <a:off x="4800600" y="1447800"/>
            <a:ext cx="701933" cy="371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</a:pPr>
            <a:r>
              <a:rPr lang="en-US" sz="2000" i="1" dirty="0" err="1" smtClean="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Fext</a:t>
            </a:r>
            <a:endParaRPr lang="en-US" sz="2000" i="1" baseline="-25000" dirty="0">
              <a:solidFill>
                <a:schemeClr val="tx2"/>
              </a:solidFill>
              <a:effectLst/>
              <a:latin typeface="Times New Roman" charset="0"/>
              <a:cs typeface="Times New Roman" charset="0"/>
            </a:endParaRPr>
          </a:p>
        </p:txBody>
      </p:sp>
      <p:sp>
        <p:nvSpPr>
          <p:cNvPr id="21" name="U-Turn Arrow 20"/>
          <p:cNvSpPr/>
          <p:nvPr/>
        </p:nvSpPr>
        <p:spPr bwMode="auto">
          <a:xfrm>
            <a:off x="3505200" y="1066800"/>
            <a:ext cx="4038600" cy="1143000"/>
          </a:xfrm>
          <a:prstGeom prst="uturnArrow">
            <a:avLst/>
          </a:prstGeom>
          <a:solidFill>
            <a:srgbClr val="3333CC"/>
          </a:solidFill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Arial" charset="0"/>
              <a:cs typeface="Arial" charset="0"/>
            </a:endParaRPr>
          </a:p>
        </p:txBody>
      </p:sp>
      <p:sp>
        <p:nvSpPr>
          <p:cNvPr id="35857" name="Rectangle 17"/>
          <p:cNvSpPr>
            <a:spLocks noChangeArrowheads="1"/>
          </p:cNvSpPr>
          <p:nvPr/>
        </p:nvSpPr>
        <p:spPr bwMode="auto">
          <a:xfrm flipH="1">
            <a:off x="3505200" y="1981200"/>
            <a:ext cx="354013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</a:pPr>
            <a:r>
              <a:rPr lang="en-US" sz="4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-</a:t>
            </a:r>
            <a:endParaRPr lang="en-US" sz="4000" baseline="-25000">
              <a:solidFill>
                <a:schemeClr val="tx2"/>
              </a:solidFill>
              <a:effectLst/>
              <a:latin typeface="Times New Roman" charset="0"/>
              <a:cs typeface="Times New Roman" charset="0"/>
            </a:endParaRPr>
          </a:p>
        </p:txBody>
      </p:sp>
      <p:sp>
        <p:nvSpPr>
          <p:cNvPr id="35858" name="Rectangle 17"/>
          <p:cNvSpPr>
            <a:spLocks noChangeArrowheads="1"/>
          </p:cNvSpPr>
          <p:nvPr/>
        </p:nvSpPr>
        <p:spPr bwMode="auto">
          <a:xfrm flipH="1">
            <a:off x="7086600" y="2057400"/>
            <a:ext cx="4905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</a:pPr>
            <a:r>
              <a:rPr lang="en-US" sz="26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+</a:t>
            </a:r>
            <a:endParaRPr lang="en-US" sz="2600" i="1" baseline="-25000">
              <a:solidFill>
                <a:schemeClr val="tx2"/>
              </a:solidFill>
              <a:effectLst/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1348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152400" y="1524000"/>
            <a:ext cx="8894763" cy="4784725"/>
          </a:xfrm>
        </p:spPr>
        <p:txBody>
          <a:bodyPr/>
          <a:lstStyle/>
          <a:p>
            <a:r>
              <a:rPr lang="en-US" dirty="0">
                <a:latin typeface="Calibri" charset="0"/>
                <a:cs typeface="Arial" charset="0"/>
              </a:rPr>
              <a:t>    </a:t>
            </a:r>
            <a:r>
              <a:rPr lang="en-US" dirty="0" err="1" smtClean="0">
                <a:latin typeface="Calibri" charset="0"/>
                <a:cs typeface="Arial" charset="0"/>
              </a:rPr>
              <a:t>F</a:t>
            </a:r>
            <a:r>
              <a:rPr lang="en-US" baseline="-25000" dirty="0" err="1" smtClean="0">
                <a:latin typeface="Calibri" charset="0"/>
                <a:cs typeface="Arial" charset="0"/>
              </a:rPr>
              <a:t>ext</a:t>
            </a:r>
            <a:r>
              <a:rPr lang="en-US" dirty="0" smtClean="0">
                <a:latin typeface="Calibri" charset="0"/>
                <a:cs typeface="Arial" charset="0"/>
              </a:rPr>
              <a:t> </a:t>
            </a:r>
            <a:r>
              <a:rPr lang="en-US" dirty="0">
                <a:latin typeface="Calibri" charset="0"/>
                <a:cs typeface="Arial" charset="0"/>
              </a:rPr>
              <a:t>= m</a:t>
            </a:r>
            <a:r>
              <a:rPr lang="en-US" baseline="-25000" dirty="0">
                <a:latin typeface="Calibri" charset="0"/>
                <a:cs typeface="Arial" charset="0"/>
              </a:rPr>
              <a:t>1</a:t>
            </a:r>
            <a:r>
              <a:rPr lang="en-US" dirty="0">
                <a:latin typeface="Calibri" charset="0"/>
                <a:cs typeface="Arial" charset="0"/>
              </a:rPr>
              <a:t> a</a:t>
            </a:r>
          </a:p>
          <a:p>
            <a:r>
              <a:rPr lang="en-US" dirty="0">
                <a:latin typeface="Calibri" charset="0"/>
                <a:cs typeface="Arial" charset="0"/>
              </a:rPr>
              <a:t>T – W</a:t>
            </a:r>
            <a:r>
              <a:rPr lang="en-US" baseline="-25000" dirty="0">
                <a:latin typeface="Calibri" charset="0"/>
                <a:cs typeface="Arial" charset="0"/>
              </a:rPr>
              <a:t>1</a:t>
            </a:r>
            <a:r>
              <a:rPr lang="en-US" dirty="0">
                <a:latin typeface="Calibri" charset="0"/>
                <a:cs typeface="Arial" charset="0"/>
              </a:rPr>
              <a:t> = m</a:t>
            </a:r>
            <a:r>
              <a:rPr lang="en-US" baseline="-25000" dirty="0">
                <a:latin typeface="Calibri" charset="0"/>
                <a:cs typeface="Arial" charset="0"/>
              </a:rPr>
              <a:t>1</a:t>
            </a:r>
            <a:r>
              <a:rPr lang="en-US" dirty="0">
                <a:latin typeface="Calibri" charset="0"/>
                <a:cs typeface="Arial" charset="0"/>
              </a:rPr>
              <a:t> a</a:t>
            </a:r>
          </a:p>
          <a:p>
            <a:endParaRPr lang="en-US" b="1" baseline="-25000" dirty="0">
              <a:latin typeface="Calibri" charset="0"/>
              <a:cs typeface="Arial" charset="0"/>
            </a:endParaRPr>
          </a:p>
          <a:p>
            <a:endParaRPr lang="en-US" baseline="-25000" dirty="0">
              <a:latin typeface="Calibri" charset="0"/>
              <a:cs typeface="Arial" charset="0"/>
            </a:endParaRPr>
          </a:p>
          <a:p>
            <a:endParaRPr lang="en-US" baseline="-25000" dirty="0">
              <a:latin typeface="Calibri" charset="0"/>
              <a:cs typeface="Arial" charset="0"/>
            </a:endParaRPr>
          </a:p>
          <a:p>
            <a:r>
              <a:rPr lang="en-US" dirty="0">
                <a:latin typeface="Calibri" charset="0"/>
                <a:cs typeface="Arial" charset="0"/>
              </a:rPr>
              <a:t>      </a:t>
            </a:r>
            <a:r>
              <a:rPr lang="en-US" dirty="0" err="1" smtClean="0">
                <a:latin typeface="Calibri" charset="0"/>
                <a:cs typeface="Arial" charset="0"/>
              </a:rPr>
              <a:t>F</a:t>
            </a:r>
            <a:r>
              <a:rPr lang="en-US" baseline="-25000" dirty="0" err="1" smtClean="0">
                <a:latin typeface="Calibri" charset="0"/>
                <a:cs typeface="Arial" charset="0"/>
              </a:rPr>
              <a:t>ext</a:t>
            </a:r>
            <a:r>
              <a:rPr lang="en-US" dirty="0" smtClean="0">
                <a:latin typeface="Calibri" charset="0"/>
                <a:cs typeface="Arial" charset="0"/>
              </a:rPr>
              <a:t> </a:t>
            </a:r>
            <a:r>
              <a:rPr lang="en-US" dirty="0">
                <a:latin typeface="Calibri" charset="0"/>
                <a:cs typeface="Arial" charset="0"/>
              </a:rPr>
              <a:t>= m</a:t>
            </a:r>
            <a:r>
              <a:rPr lang="en-US" baseline="-25000" dirty="0">
                <a:latin typeface="Calibri" charset="0"/>
                <a:cs typeface="Arial" charset="0"/>
              </a:rPr>
              <a:t>2</a:t>
            </a:r>
            <a:r>
              <a:rPr lang="en-US" dirty="0">
                <a:latin typeface="Calibri" charset="0"/>
                <a:cs typeface="Arial" charset="0"/>
              </a:rPr>
              <a:t> a</a:t>
            </a:r>
          </a:p>
          <a:p>
            <a:r>
              <a:rPr lang="en-US" dirty="0">
                <a:latin typeface="Calibri" charset="0"/>
                <a:cs typeface="Arial" charset="0"/>
              </a:rPr>
              <a:t>W</a:t>
            </a:r>
            <a:r>
              <a:rPr lang="en-US" baseline="-25000" dirty="0">
                <a:latin typeface="Calibri" charset="0"/>
                <a:cs typeface="Arial" charset="0"/>
              </a:rPr>
              <a:t>2</a:t>
            </a:r>
            <a:r>
              <a:rPr lang="en-US" dirty="0">
                <a:latin typeface="Calibri" charset="0"/>
                <a:cs typeface="Arial" charset="0"/>
              </a:rPr>
              <a:t> – T = m</a:t>
            </a:r>
            <a:r>
              <a:rPr lang="en-US" baseline="-25000" dirty="0">
                <a:latin typeface="Calibri" charset="0"/>
                <a:cs typeface="Arial" charset="0"/>
              </a:rPr>
              <a:t>2</a:t>
            </a:r>
            <a:r>
              <a:rPr lang="en-US" dirty="0">
                <a:latin typeface="Calibri" charset="0"/>
                <a:cs typeface="Arial" charset="0"/>
              </a:rPr>
              <a:t> a</a:t>
            </a:r>
          </a:p>
          <a:p>
            <a:endParaRPr lang="en-US" sz="1700" dirty="0">
              <a:latin typeface="Calibri" charset="0"/>
              <a:cs typeface="Arial" charset="0"/>
            </a:endParaRPr>
          </a:p>
          <a:p>
            <a:endParaRPr lang="en-US" sz="2200" dirty="0">
              <a:latin typeface="Calibri" charset="0"/>
              <a:cs typeface="Arial" charset="0"/>
            </a:endParaRPr>
          </a:p>
          <a:p>
            <a:r>
              <a:rPr lang="en-US" dirty="0">
                <a:latin typeface="Calibri" charset="0"/>
                <a:cs typeface="Arial" charset="0"/>
              </a:rPr>
              <a:t>Solve both equation for a common </a:t>
            </a:r>
            <a:r>
              <a:rPr lang="en-US" dirty="0" smtClean="0">
                <a:latin typeface="Calibri" charset="0"/>
                <a:cs typeface="Arial" charset="0"/>
              </a:rPr>
              <a:t>variable</a:t>
            </a:r>
            <a:endParaRPr lang="en-US" baseline="-25000" dirty="0">
              <a:latin typeface="Calibri" charset="0"/>
              <a:cs typeface="Arial" charset="0"/>
            </a:endParaRPr>
          </a:p>
        </p:txBody>
      </p:sp>
      <p:sp>
        <p:nvSpPr>
          <p:cNvPr id="36866" name="Titl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rebuchet MS" charset="0"/>
                <a:cs typeface="Arial" charset="0"/>
              </a:rPr>
              <a:t>2. Create </a:t>
            </a:r>
            <a:r>
              <a:rPr lang="en-US" dirty="0" err="1" smtClean="0">
                <a:latin typeface="Trebuchet MS" charset="0"/>
                <a:cs typeface="Arial" charset="0"/>
              </a:rPr>
              <a:t>Fext</a:t>
            </a:r>
            <a:r>
              <a:rPr lang="en-US" dirty="0" smtClean="0">
                <a:latin typeface="Trebuchet MS" charset="0"/>
                <a:cs typeface="Arial" charset="0"/>
              </a:rPr>
              <a:t> </a:t>
            </a:r>
            <a:r>
              <a:rPr lang="en-US" dirty="0">
                <a:latin typeface="Trebuchet MS" charset="0"/>
                <a:cs typeface="Arial" charset="0"/>
              </a:rPr>
              <a:t>Statement</a:t>
            </a:r>
          </a:p>
        </p:txBody>
      </p:sp>
      <p:sp>
        <p:nvSpPr>
          <p:cNvPr id="3" name="Line 13"/>
          <p:cNvSpPr>
            <a:spLocks noChangeShapeType="1"/>
          </p:cNvSpPr>
          <p:nvPr/>
        </p:nvSpPr>
        <p:spPr bwMode="auto">
          <a:xfrm flipH="1" flipV="1">
            <a:off x="3657600" y="2971800"/>
            <a:ext cx="20638" cy="992188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4" name="Rectangle 16"/>
          <p:cNvSpPr>
            <a:spLocks noChangeArrowheads="1"/>
          </p:cNvSpPr>
          <p:nvPr/>
        </p:nvSpPr>
        <p:spPr bwMode="auto">
          <a:xfrm flipH="1">
            <a:off x="3276600" y="3962400"/>
            <a:ext cx="755650" cy="646113"/>
          </a:xfrm>
          <a:prstGeom prst="rect">
            <a:avLst/>
          </a:prstGeom>
          <a:solidFill>
            <a:srgbClr val="FFCC00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36870" name="Rectangle 17"/>
          <p:cNvSpPr>
            <a:spLocks noChangeArrowheads="1"/>
          </p:cNvSpPr>
          <p:nvPr/>
        </p:nvSpPr>
        <p:spPr bwMode="auto">
          <a:xfrm flipH="1">
            <a:off x="3462338" y="4111625"/>
            <a:ext cx="51752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</a:pPr>
            <a:r>
              <a:rPr lang="en-US" sz="20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m</a:t>
            </a:r>
            <a:r>
              <a:rPr lang="en-US" sz="2000" i="1" baseline="-25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1</a:t>
            </a:r>
          </a:p>
        </p:txBody>
      </p:sp>
      <p:cxnSp>
        <p:nvCxnSpPr>
          <p:cNvPr id="36871" name="Straight Arrow Connector 7"/>
          <p:cNvCxnSpPr>
            <a:cxnSpLocks noChangeShapeType="1"/>
            <a:stCxn id="4" idx="2"/>
          </p:cNvCxnSpPr>
          <p:nvPr/>
        </p:nvCxnSpPr>
        <p:spPr bwMode="auto">
          <a:xfrm rot="16200000" flipH="1">
            <a:off x="3369469" y="4893469"/>
            <a:ext cx="573087" cy="3175"/>
          </a:xfrm>
          <a:prstGeom prst="straightConnector1">
            <a:avLst/>
          </a:prstGeom>
          <a:noFill/>
          <a:ln w="19050">
            <a:solidFill>
              <a:schemeClr val="tx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872" name="Rectangle 17"/>
          <p:cNvSpPr>
            <a:spLocks noChangeArrowheads="1"/>
          </p:cNvSpPr>
          <p:nvPr/>
        </p:nvSpPr>
        <p:spPr bwMode="auto">
          <a:xfrm flipH="1">
            <a:off x="3429000" y="5410200"/>
            <a:ext cx="54610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</a:pPr>
            <a:r>
              <a:rPr lang="en-US" sz="20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W</a:t>
            </a:r>
            <a:r>
              <a:rPr lang="en-US" sz="2000" i="1" baseline="-25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1</a:t>
            </a:r>
          </a:p>
        </p:txBody>
      </p:sp>
      <p:sp>
        <p:nvSpPr>
          <p:cNvPr id="36873" name="Rectangle 17"/>
          <p:cNvSpPr>
            <a:spLocks noChangeArrowheads="1"/>
          </p:cNvSpPr>
          <p:nvPr/>
        </p:nvSpPr>
        <p:spPr bwMode="auto">
          <a:xfrm flipH="1">
            <a:off x="3505200" y="2667000"/>
            <a:ext cx="388938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</a:pPr>
            <a:r>
              <a:rPr lang="en-US" sz="20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T</a:t>
            </a:r>
            <a:endParaRPr lang="en-US" sz="2000" i="1" baseline="-25000">
              <a:solidFill>
                <a:schemeClr val="tx2"/>
              </a:solidFill>
              <a:effectLst/>
              <a:latin typeface="Times New Roman" charset="0"/>
              <a:cs typeface="Times New Roman" charset="0"/>
            </a:endParaRPr>
          </a:p>
        </p:txBody>
      </p:sp>
      <p:sp>
        <p:nvSpPr>
          <p:cNvPr id="11" name="Line 13"/>
          <p:cNvSpPr>
            <a:spLocks noChangeShapeType="1"/>
          </p:cNvSpPr>
          <p:nvPr/>
        </p:nvSpPr>
        <p:spPr bwMode="auto">
          <a:xfrm flipH="1">
            <a:off x="7315200" y="4495800"/>
            <a:ext cx="20638" cy="912813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 flipH="1">
            <a:off x="6934200" y="3886200"/>
            <a:ext cx="755650" cy="646113"/>
          </a:xfrm>
          <a:prstGeom prst="rect">
            <a:avLst/>
          </a:prstGeom>
          <a:solidFill>
            <a:srgbClr val="FFCC00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36876" name="Rectangle 17"/>
          <p:cNvSpPr>
            <a:spLocks noChangeArrowheads="1"/>
          </p:cNvSpPr>
          <p:nvPr/>
        </p:nvSpPr>
        <p:spPr bwMode="auto">
          <a:xfrm flipH="1">
            <a:off x="7119938" y="4035425"/>
            <a:ext cx="51752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</a:pPr>
            <a:r>
              <a:rPr lang="en-US" sz="20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m</a:t>
            </a:r>
            <a:r>
              <a:rPr lang="en-US" sz="2000" i="1" baseline="-25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2</a:t>
            </a:r>
          </a:p>
        </p:txBody>
      </p:sp>
      <p:cxnSp>
        <p:nvCxnSpPr>
          <p:cNvPr id="36877" name="Straight Arrow Connector 7"/>
          <p:cNvCxnSpPr>
            <a:cxnSpLocks noChangeShapeType="1"/>
          </p:cNvCxnSpPr>
          <p:nvPr/>
        </p:nvCxnSpPr>
        <p:spPr bwMode="auto">
          <a:xfrm rot="5400000" flipH="1" flipV="1">
            <a:off x="7010400" y="3581400"/>
            <a:ext cx="609600" cy="0"/>
          </a:xfrm>
          <a:prstGeom prst="straightConnector1">
            <a:avLst/>
          </a:prstGeom>
          <a:noFill/>
          <a:ln w="19050">
            <a:solidFill>
              <a:schemeClr val="tx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878" name="Rectangle 17"/>
          <p:cNvSpPr>
            <a:spLocks noChangeArrowheads="1"/>
          </p:cNvSpPr>
          <p:nvPr/>
        </p:nvSpPr>
        <p:spPr bwMode="auto">
          <a:xfrm flipH="1">
            <a:off x="7086600" y="5334000"/>
            <a:ext cx="54610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</a:pPr>
            <a:r>
              <a:rPr lang="en-US" sz="20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W</a:t>
            </a:r>
            <a:r>
              <a:rPr lang="en-US" sz="2000" i="1" baseline="-25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2</a:t>
            </a:r>
          </a:p>
        </p:txBody>
      </p:sp>
      <p:sp>
        <p:nvSpPr>
          <p:cNvPr id="36879" name="Rectangle 17"/>
          <p:cNvSpPr>
            <a:spLocks noChangeArrowheads="1"/>
          </p:cNvSpPr>
          <p:nvPr/>
        </p:nvSpPr>
        <p:spPr bwMode="auto">
          <a:xfrm flipH="1">
            <a:off x="7086600" y="2895600"/>
            <a:ext cx="388938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</a:pPr>
            <a:r>
              <a:rPr lang="en-US" sz="20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T</a:t>
            </a:r>
            <a:endParaRPr lang="en-US" sz="2000" i="1" baseline="-25000">
              <a:solidFill>
                <a:schemeClr val="tx2"/>
              </a:solidFill>
              <a:effectLst/>
              <a:latin typeface="Times New Roman" charset="0"/>
              <a:cs typeface="Times New Roman" charset="0"/>
            </a:endParaRPr>
          </a:p>
        </p:txBody>
      </p:sp>
      <p:sp>
        <p:nvSpPr>
          <p:cNvPr id="36880" name="Rectangle 17"/>
          <p:cNvSpPr>
            <a:spLocks noChangeArrowheads="1"/>
          </p:cNvSpPr>
          <p:nvPr/>
        </p:nvSpPr>
        <p:spPr bwMode="auto">
          <a:xfrm flipH="1">
            <a:off x="4800600" y="1447800"/>
            <a:ext cx="701933" cy="371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</a:pPr>
            <a:r>
              <a:rPr lang="en-US" sz="2000" i="1" dirty="0" err="1" smtClean="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Fext</a:t>
            </a:r>
            <a:endParaRPr lang="en-US" sz="2000" i="1" baseline="-25000" dirty="0">
              <a:solidFill>
                <a:schemeClr val="tx2"/>
              </a:solidFill>
              <a:effectLst/>
              <a:latin typeface="Times New Roman" charset="0"/>
              <a:cs typeface="Times New Roman" charset="0"/>
            </a:endParaRPr>
          </a:p>
        </p:txBody>
      </p:sp>
      <p:sp>
        <p:nvSpPr>
          <p:cNvPr id="21" name="U-Turn Arrow 20"/>
          <p:cNvSpPr/>
          <p:nvPr/>
        </p:nvSpPr>
        <p:spPr bwMode="auto">
          <a:xfrm>
            <a:off x="3505200" y="1066800"/>
            <a:ext cx="4038600" cy="1143000"/>
          </a:xfrm>
          <a:prstGeom prst="uturnArrow">
            <a:avLst/>
          </a:prstGeom>
          <a:solidFill>
            <a:srgbClr val="3333CC"/>
          </a:solidFill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Arial" charset="0"/>
              <a:cs typeface="Arial" charset="0"/>
            </a:endParaRPr>
          </a:p>
        </p:txBody>
      </p:sp>
      <p:sp>
        <p:nvSpPr>
          <p:cNvPr id="36882" name="Rectangle 17"/>
          <p:cNvSpPr>
            <a:spLocks noChangeArrowheads="1"/>
          </p:cNvSpPr>
          <p:nvPr/>
        </p:nvSpPr>
        <p:spPr bwMode="auto">
          <a:xfrm flipH="1">
            <a:off x="3505200" y="1981200"/>
            <a:ext cx="354013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</a:pPr>
            <a:r>
              <a:rPr lang="en-US" sz="4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-</a:t>
            </a:r>
            <a:endParaRPr lang="en-US" sz="4000" baseline="-25000">
              <a:solidFill>
                <a:schemeClr val="tx2"/>
              </a:solidFill>
              <a:effectLst/>
              <a:latin typeface="Times New Roman" charset="0"/>
              <a:cs typeface="Times New Roman" charset="0"/>
            </a:endParaRPr>
          </a:p>
        </p:txBody>
      </p:sp>
      <p:sp>
        <p:nvSpPr>
          <p:cNvPr id="36883" name="Rectangle 17"/>
          <p:cNvSpPr>
            <a:spLocks noChangeArrowheads="1"/>
          </p:cNvSpPr>
          <p:nvPr/>
        </p:nvSpPr>
        <p:spPr bwMode="auto">
          <a:xfrm flipH="1">
            <a:off x="7086600" y="2057400"/>
            <a:ext cx="4905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</a:pPr>
            <a:r>
              <a:rPr lang="en-US" sz="26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+</a:t>
            </a:r>
            <a:endParaRPr lang="en-US" sz="2600" i="1" baseline="-25000">
              <a:solidFill>
                <a:schemeClr val="tx2"/>
              </a:solidFill>
              <a:effectLst/>
              <a:latin typeface="Times New Roman" charset="0"/>
              <a:cs typeface="Times New Roman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304800" y="914400"/>
            <a:ext cx="781050" cy="649288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m</a:t>
            </a:r>
            <a:r>
              <a:rPr lang="en-US" baseline="-2500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1</a:t>
            </a:r>
            <a:endParaRPr lang="en-US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  <p:sp>
        <p:nvSpPr>
          <p:cNvPr id="28" name="Oval 27"/>
          <p:cNvSpPr/>
          <p:nvPr/>
        </p:nvSpPr>
        <p:spPr bwMode="auto">
          <a:xfrm>
            <a:off x="381000" y="3276600"/>
            <a:ext cx="781050" cy="649288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m</a:t>
            </a:r>
            <a:r>
              <a:rPr lang="en-US" baseline="-2500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2</a:t>
            </a:r>
            <a:endParaRPr lang="en-US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0986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Content Placeholder 24"/>
          <p:cNvSpPr>
            <a:spLocks noGrp="1"/>
          </p:cNvSpPr>
          <p:nvPr>
            <p:ph idx="1"/>
          </p:nvPr>
        </p:nvSpPr>
        <p:spPr>
          <a:xfrm>
            <a:off x="94582" y="1447800"/>
            <a:ext cx="8894763" cy="4784725"/>
          </a:xfrm>
        </p:spPr>
        <p:txBody>
          <a:bodyPr/>
          <a:lstStyle/>
          <a:p>
            <a:r>
              <a:rPr lang="en-US" dirty="0">
                <a:latin typeface="Calibri" charset="0"/>
                <a:cs typeface="Arial" charset="0"/>
              </a:rPr>
              <a:t>    </a:t>
            </a:r>
            <a:r>
              <a:rPr lang="en-US" dirty="0" err="1" smtClean="0">
                <a:latin typeface="Calibri" charset="0"/>
                <a:cs typeface="Arial" charset="0"/>
              </a:rPr>
              <a:t>F</a:t>
            </a:r>
            <a:r>
              <a:rPr lang="en-US" baseline="-25000" dirty="0" err="1" smtClean="0">
                <a:latin typeface="Calibri" charset="0"/>
                <a:cs typeface="Arial" charset="0"/>
              </a:rPr>
              <a:t>ext</a:t>
            </a:r>
            <a:r>
              <a:rPr lang="en-US" dirty="0" smtClean="0">
                <a:latin typeface="Calibri" charset="0"/>
                <a:cs typeface="Arial" charset="0"/>
              </a:rPr>
              <a:t> </a:t>
            </a:r>
            <a:r>
              <a:rPr lang="en-US" dirty="0">
                <a:latin typeface="Calibri" charset="0"/>
                <a:cs typeface="Arial" charset="0"/>
              </a:rPr>
              <a:t>= m</a:t>
            </a:r>
            <a:r>
              <a:rPr lang="en-US" baseline="-25000" dirty="0">
                <a:latin typeface="Calibri" charset="0"/>
                <a:cs typeface="Arial" charset="0"/>
              </a:rPr>
              <a:t>1</a:t>
            </a:r>
            <a:r>
              <a:rPr lang="en-US" dirty="0">
                <a:latin typeface="Calibri" charset="0"/>
                <a:cs typeface="Arial" charset="0"/>
              </a:rPr>
              <a:t> a</a:t>
            </a:r>
          </a:p>
          <a:p>
            <a:r>
              <a:rPr lang="en-US" dirty="0">
                <a:latin typeface="Calibri" charset="0"/>
                <a:cs typeface="Arial" charset="0"/>
              </a:rPr>
              <a:t>T – W</a:t>
            </a:r>
            <a:r>
              <a:rPr lang="en-US" baseline="-25000" dirty="0">
                <a:latin typeface="Calibri" charset="0"/>
                <a:cs typeface="Arial" charset="0"/>
              </a:rPr>
              <a:t>1</a:t>
            </a:r>
            <a:r>
              <a:rPr lang="en-US" dirty="0">
                <a:latin typeface="Calibri" charset="0"/>
                <a:cs typeface="Arial" charset="0"/>
              </a:rPr>
              <a:t> = m</a:t>
            </a:r>
            <a:r>
              <a:rPr lang="en-US" baseline="-25000" dirty="0">
                <a:latin typeface="Calibri" charset="0"/>
                <a:cs typeface="Arial" charset="0"/>
              </a:rPr>
              <a:t>1</a:t>
            </a:r>
            <a:r>
              <a:rPr lang="en-US" dirty="0">
                <a:latin typeface="Calibri" charset="0"/>
                <a:cs typeface="Arial" charset="0"/>
              </a:rPr>
              <a:t> a</a:t>
            </a:r>
          </a:p>
          <a:p>
            <a:r>
              <a:rPr lang="en-US" dirty="0">
                <a:latin typeface="Calibri" charset="0"/>
                <a:cs typeface="Arial" charset="0"/>
              </a:rPr>
              <a:t>     </a:t>
            </a:r>
            <a:r>
              <a:rPr lang="en-US" b="1" dirty="0">
                <a:latin typeface="Calibri" charset="0"/>
                <a:cs typeface="Arial" charset="0"/>
              </a:rPr>
              <a:t>T = m</a:t>
            </a:r>
            <a:r>
              <a:rPr lang="en-US" b="1" baseline="-25000" dirty="0">
                <a:latin typeface="Calibri" charset="0"/>
                <a:cs typeface="Arial" charset="0"/>
              </a:rPr>
              <a:t>1</a:t>
            </a:r>
            <a:r>
              <a:rPr lang="en-US" b="1" dirty="0">
                <a:latin typeface="Calibri" charset="0"/>
                <a:cs typeface="Arial" charset="0"/>
              </a:rPr>
              <a:t> a + W</a:t>
            </a:r>
            <a:r>
              <a:rPr lang="en-US" b="1" baseline="-25000" dirty="0">
                <a:latin typeface="Calibri" charset="0"/>
                <a:cs typeface="Arial" charset="0"/>
              </a:rPr>
              <a:t>1</a:t>
            </a:r>
          </a:p>
          <a:p>
            <a:endParaRPr lang="en-US" baseline="-25000" dirty="0">
              <a:latin typeface="Calibri" charset="0"/>
              <a:cs typeface="Arial" charset="0"/>
            </a:endParaRPr>
          </a:p>
          <a:p>
            <a:endParaRPr lang="en-US" sz="2400" baseline="-25000" dirty="0">
              <a:latin typeface="Calibri" charset="0"/>
              <a:cs typeface="Arial" charset="0"/>
            </a:endParaRPr>
          </a:p>
          <a:p>
            <a:r>
              <a:rPr lang="en-US" dirty="0">
                <a:latin typeface="Calibri" charset="0"/>
                <a:cs typeface="Arial" charset="0"/>
              </a:rPr>
              <a:t>      </a:t>
            </a:r>
            <a:r>
              <a:rPr lang="en-US" dirty="0" err="1" smtClean="0">
                <a:latin typeface="Calibri" charset="0"/>
                <a:cs typeface="Arial" charset="0"/>
              </a:rPr>
              <a:t>F</a:t>
            </a:r>
            <a:r>
              <a:rPr lang="en-US" baseline="-25000" dirty="0" err="1" smtClean="0">
                <a:latin typeface="Calibri" charset="0"/>
                <a:cs typeface="Arial" charset="0"/>
              </a:rPr>
              <a:t>ext</a:t>
            </a:r>
            <a:r>
              <a:rPr lang="en-US" dirty="0" smtClean="0">
                <a:latin typeface="Calibri" charset="0"/>
                <a:cs typeface="Arial" charset="0"/>
              </a:rPr>
              <a:t> </a:t>
            </a:r>
            <a:r>
              <a:rPr lang="en-US" dirty="0">
                <a:latin typeface="Calibri" charset="0"/>
                <a:cs typeface="Arial" charset="0"/>
              </a:rPr>
              <a:t>= m</a:t>
            </a:r>
            <a:r>
              <a:rPr lang="en-US" baseline="-25000" dirty="0">
                <a:latin typeface="Calibri" charset="0"/>
                <a:cs typeface="Arial" charset="0"/>
              </a:rPr>
              <a:t>2</a:t>
            </a:r>
            <a:r>
              <a:rPr lang="en-US" dirty="0">
                <a:latin typeface="Calibri" charset="0"/>
                <a:cs typeface="Arial" charset="0"/>
              </a:rPr>
              <a:t> a</a:t>
            </a:r>
          </a:p>
          <a:p>
            <a:r>
              <a:rPr lang="en-US" dirty="0">
                <a:latin typeface="Calibri" charset="0"/>
                <a:cs typeface="Arial" charset="0"/>
              </a:rPr>
              <a:t>W</a:t>
            </a:r>
            <a:r>
              <a:rPr lang="en-US" baseline="-25000" dirty="0">
                <a:latin typeface="Calibri" charset="0"/>
                <a:cs typeface="Arial" charset="0"/>
              </a:rPr>
              <a:t>2</a:t>
            </a:r>
            <a:r>
              <a:rPr lang="en-US" dirty="0">
                <a:latin typeface="Calibri" charset="0"/>
                <a:cs typeface="Arial" charset="0"/>
              </a:rPr>
              <a:t> – T = m</a:t>
            </a:r>
            <a:r>
              <a:rPr lang="en-US" baseline="-25000" dirty="0">
                <a:latin typeface="Calibri" charset="0"/>
                <a:cs typeface="Arial" charset="0"/>
              </a:rPr>
              <a:t>1</a:t>
            </a:r>
            <a:r>
              <a:rPr lang="en-US" dirty="0">
                <a:latin typeface="Calibri" charset="0"/>
                <a:cs typeface="Arial" charset="0"/>
              </a:rPr>
              <a:t> a</a:t>
            </a:r>
          </a:p>
          <a:p>
            <a:r>
              <a:rPr lang="en-US" dirty="0">
                <a:latin typeface="Calibri" charset="0"/>
                <a:cs typeface="Arial" charset="0"/>
              </a:rPr>
              <a:t>       </a:t>
            </a:r>
            <a:r>
              <a:rPr lang="en-US" b="1" dirty="0">
                <a:latin typeface="Calibri" charset="0"/>
                <a:cs typeface="Arial" charset="0"/>
              </a:rPr>
              <a:t>T = W</a:t>
            </a:r>
            <a:r>
              <a:rPr lang="en-US" b="1" baseline="-25000" dirty="0">
                <a:latin typeface="Calibri" charset="0"/>
                <a:cs typeface="Arial" charset="0"/>
              </a:rPr>
              <a:t>2 </a:t>
            </a:r>
            <a:r>
              <a:rPr lang="en-US" b="1" dirty="0">
                <a:latin typeface="Calibri" charset="0"/>
                <a:cs typeface="Arial" charset="0"/>
              </a:rPr>
              <a:t>- m</a:t>
            </a:r>
            <a:r>
              <a:rPr lang="en-US" b="1" baseline="-25000" dirty="0">
                <a:latin typeface="Calibri" charset="0"/>
                <a:cs typeface="Arial" charset="0"/>
              </a:rPr>
              <a:t>2</a:t>
            </a:r>
            <a:r>
              <a:rPr lang="en-US" b="1" dirty="0">
                <a:latin typeface="Calibri" charset="0"/>
                <a:cs typeface="Arial" charset="0"/>
              </a:rPr>
              <a:t> a</a:t>
            </a:r>
          </a:p>
          <a:p>
            <a:endParaRPr lang="en-US" baseline="-25000" dirty="0">
              <a:latin typeface="Calibri" charset="0"/>
              <a:cs typeface="Arial" charset="0"/>
            </a:endParaRPr>
          </a:p>
          <a:p>
            <a:r>
              <a:rPr lang="en-US" baseline="-25000" dirty="0">
                <a:latin typeface="Calibri" charset="0"/>
                <a:cs typeface="Arial" charset="0"/>
              </a:rPr>
              <a:t>	</a:t>
            </a:r>
            <a:r>
              <a:rPr lang="en-US" sz="2300" dirty="0">
                <a:latin typeface="Calibri" charset="0"/>
                <a:cs typeface="Arial" charset="0"/>
              </a:rPr>
              <a:t>Both equation equal T, so we can set them equal to each other! </a:t>
            </a:r>
            <a:endParaRPr lang="en-US" sz="2300" baseline="-25000" dirty="0">
              <a:latin typeface="Calibri" charset="0"/>
              <a:cs typeface="Arial" charset="0"/>
            </a:endParaRPr>
          </a:p>
          <a:p>
            <a:endParaRPr lang="en-US" dirty="0">
              <a:latin typeface="Calibri" charset="0"/>
              <a:cs typeface="Arial" charset="0"/>
            </a:endParaRPr>
          </a:p>
        </p:txBody>
      </p:sp>
      <p:sp>
        <p:nvSpPr>
          <p:cNvPr id="37890" name="Titl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rebuchet MS" charset="0"/>
                <a:cs typeface="Arial" charset="0"/>
              </a:rPr>
              <a:t>3. Algebra</a:t>
            </a:r>
            <a:endParaRPr lang="en-US" dirty="0">
              <a:latin typeface="Trebuchet MS" charset="0"/>
              <a:cs typeface="Arial" charset="0"/>
            </a:endParaRPr>
          </a:p>
        </p:txBody>
      </p:sp>
      <p:sp>
        <p:nvSpPr>
          <p:cNvPr id="3" name="Line 13"/>
          <p:cNvSpPr>
            <a:spLocks noChangeShapeType="1"/>
          </p:cNvSpPr>
          <p:nvPr/>
        </p:nvSpPr>
        <p:spPr bwMode="auto">
          <a:xfrm flipH="1" flipV="1">
            <a:off x="3657600" y="2971800"/>
            <a:ext cx="20638" cy="992188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4" name="Rectangle 16"/>
          <p:cNvSpPr>
            <a:spLocks noChangeArrowheads="1"/>
          </p:cNvSpPr>
          <p:nvPr/>
        </p:nvSpPr>
        <p:spPr bwMode="auto">
          <a:xfrm flipH="1">
            <a:off x="3276600" y="3962400"/>
            <a:ext cx="755650" cy="646113"/>
          </a:xfrm>
          <a:prstGeom prst="rect">
            <a:avLst/>
          </a:prstGeom>
          <a:solidFill>
            <a:srgbClr val="FFCC00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37894" name="Rectangle 17"/>
          <p:cNvSpPr>
            <a:spLocks noChangeArrowheads="1"/>
          </p:cNvSpPr>
          <p:nvPr/>
        </p:nvSpPr>
        <p:spPr bwMode="auto">
          <a:xfrm flipH="1">
            <a:off x="3462338" y="4111625"/>
            <a:ext cx="51752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</a:pPr>
            <a:r>
              <a:rPr lang="en-US" sz="20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m</a:t>
            </a:r>
            <a:r>
              <a:rPr lang="en-US" sz="2000" i="1" baseline="-25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1</a:t>
            </a:r>
          </a:p>
        </p:txBody>
      </p:sp>
      <p:cxnSp>
        <p:nvCxnSpPr>
          <p:cNvPr id="37895" name="Straight Arrow Connector 7"/>
          <p:cNvCxnSpPr>
            <a:cxnSpLocks noChangeShapeType="1"/>
            <a:stCxn id="4" idx="2"/>
          </p:cNvCxnSpPr>
          <p:nvPr/>
        </p:nvCxnSpPr>
        <p:spPr bwMode="auto">
          <a:xfrm rot="16200000" flipH="1">
            <a:off x="3369469" y="4893469"/>
            <a:ext cx="573087" cy="3175"/>
          </a:xfrm>
          <a:prstGeom prst="straightConnector1">
            <a:avLst/>
          </a:prstGeom>
          <a:noFill/>
          <a:ln w="19050">
            <a:solidFill>
              <a:schemeClr val="tx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7896" name="Rectangle 17"/>
          <p:cNvSpPr>
            <a:spLocks noChangeArrowheads="1"/>
          </p:cNvSpPr>
          <p:nvPr/>
        </p:nvSpPr>
        <p:spPr bwMode="auto">
          <a:xfrm flipH="1">
            <a:off x="3429000" y="5410200"/>
            <a:ext cx="54610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</a:pPr>
            <a:r>
              <a:rPr lang="en-US" sz="20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W</a:t>
            </a:r>
            <a:r>
              <a:rPr lang="en-US" sz="2000" i="1" baseline="-25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1</a:t>
            </a:r>
          </a:p>
        </p:txBody>
      </p:sp>
      <p:sp>
        <p:nvSpPr>
          <p:cNvPr id="37897" name="Rectangle 17"/>
          <p:cNvSpPr>
            <a:spLocks noChangeArrowheads="1"/>
          </p:cNvSpPr>
          <p:nvPr/>
        </p:nvSpPr>
        <p:spPr bwMode="auto">
          <a:xfrm flipH="1">
            <a:off x="3505200" y="2667000"/>
            <a:ext cx="388938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</a:pPr>
            <a:r>
              <a:rPr lang="en-US" sz="20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T</a:t>
            </a:r>
            <a:endParaRPr lang="en-US" sz="2000" i="1" baseline="-25000">
              <a:solidFill>
                <a:schemeClr val="tx2"/>
              </a:solidFill>
              <a:effectLst/>
              <a:latin typeface="Times New Roman" charset="0"/>
              <a:cs typeface="Times New Roman" charset="0"/>
            </a:endParaRPr>
          </a:p>
        </p:txBody>
      </p:sp>
      <p:sp>
        <p:nvSpPr>
          <p:cNvPr id="11" name="Line 13"/>
          <p:cNvSpPr>
            <a:spLocks noChangeShapeType="1"/>
          </p:cNvSpPr>
          <p:nvPr/>
        </p:nvSpPr>
        <p:spPr bwMode="auto">
          <a:xfrm flipH="1">
            <a:off x="7315200" y="4495800"/>
            <a:ext cx="20638" cy="912813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 flipH="1">
            <a:off x="6934200" y="3886200"/>
            <a:ext cx="755650" cy="646113"/>
          </a:xfrm>
          <a:prstGeom prst="rect">
            <a:avLst/>
          </a:prstGeom>
          <a:solidFill>
            <a:srgbClr val="FFCC00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37900" name="Rectangle 17"/>
          <p:cNvSpPr>
            <a:spLocks noChangeArrowheads="1"/>
          </p:cNvSpPr>
          <p:nvPr/>
        </p:nvSpPr>
        <p:spPr bwMode="auto">
          <a:xfrm flipH="1">
            <a:off x="7119938" y="4035425"/>
            <a:ext cx="51752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</a:pPr>
            <a:r>
              <a:rPr lang="en-US" sz="20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m</a:t>
            </a:r>
            <a:r>
              <a:rPr lang="en-US" sz="2000" i="1" baseline="-25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2</a:t>
            </a:r>
          </a:p>
        </p:txBody>
      </p:sp>
      <p:cxnSp>
        <p:nvCxnSpPr>
          <p:cNvPr id="37901" name="Straight Arrow Connector 7"/>
          <p:cNvCxnSpPr>
            <a:cxnSpLocks noChangeShapeType="1"/>
          </p:cNvCxnSpPr>
          <p:nvPr/>
        </p:nvCxnSpPr>
        <p:spPr bwMode="auto">
          <a:xfrm rot="5400000" flipH="1" flipV="1">
            <a:off x="7010400" y="3581400"/>
            <a:ext cx="609600" cy="0"/>
          </a:xfrm>
          <a:prstGeom prst="straightConnector1">
            <a:avLst/>
          </a:prstGeom>
          <a:noFill/>
          <a:ln w="19050">
            <a:solidFill>
              <a:schemeClr val="tx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7902" name="Rectangle 17"/>
          <p:cNvSpPr>
            <a:spLocks noChangeArrowheads="1"/>
          </p:cNvSpPr>
          <p:nvPr/>
        </p:nvSpPr>
        <p:spPr bwMode="auto">
          <a:xfrm flipH="1">
            <a:off x="7086600" y="5334000"/>
            <a:ext cx="54610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</a:pPr>
            <a:r>
              <a:rPr lang="en-US" sz="20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W</a:t>
            </a:r>
            <a:r>
              <a:rPr lang="en-US" sz="2000" i="1" baseline="-25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2</a:t>
            </a:r>
          </a:p>
        </p:txBody>
      </p:sp>
      <p:sp>
        <p:nvSpPr>
          <p:cNvPr id="37903" name="Rectangle 17"/>
          <p:cNvSpPr>
            <a:spLocks noChangeArrowheads="1"/>
          </p:cNvSpPr>
          <p:nvPr/>
        </p:nvSpPr>
        <p:spPr bwMode="auto">
          <a:xfrm flipH="1">
            <a:off x="7086600" y="2895600"/>
            <a:ext cx="388938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</a:pPr>
            <a:r>
              <a:rPr lang="en-US" sz="20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T</a:t>
            </a:r>
            <a:endParaRPr lang="en-US" sz="2000" i="1" baseline="-25000">
              <a:solidFill>
                <a:schemeClr val="tx2"/>
              </a:solidFill>
              <a:effectLst/>
              <a:latin typeface="Times New Roman" charset="0"/>
              <a:cs typeface="Times New Roman" charset="0"/>
            </a:endParaRPr>
          </a:p>
        </p:txBody>
      </p:sp>
      <p:sp>
        <p:nvSpPr>
          <p:cNvPr id="37904" name="Rectangle 17"/>
          <p:cNvSpPr>
            <a:spLocks noChangeArrowheads="1"/>
          </p:cNvSpPr>
          <p:nvPr/>
        </p:nvSpPr>
        <p:spPr bwMode="auto">
          <a:xfrm flipH="1">
            <a:off x="4800600" y="1447800"/>
            <a:ext cx="701933" cy="371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</a:pPr>
            <a:r>
              <a:rPr lang="en-US" sz="2000" i="1" dirty="0" err="1" smtClean="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Fext</a:t>
            </a:r>
            <a:endParaRPr lang="en-US" sz="2000" i="1" baseline="-25000" dirty="0">
              <a:solidFill>
                <a:schemeClr val="tx2"/>
              </a:solidFill>
              <a:effectLst/>
              <a:latin typeface="Times New Roman" charset="0"/>
              <a:cs typeface="Times New Roman" charset="0"/>
            </a:endParaRPr>
          </a:p>
        </p:txBody>
      </p:sp>
      <p:sp>
        <p:nvSpPr>
          <p:cNvPr id="21" name="U-Turn Arrow 20"/>
          <p:cNvSpPr/>
          <p:nvPr/>
        </p:nvSpPr>
        <p:spPr bwMode="auto">
          <a:xfrm>
            <a:off x="3505200" y="1066800"/>
            <a:ext cx="4038600" cy="1143000"/>
          </a:xfrm>
          <a:prstGeom prst="uturnArrow">
            <a:avLst/>
          </a:prstGeom>
          <a:solidFill>
            <a:srgbClr val="3333CC"/>
          </a:solidFill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Arial" charset="0"/>
              <a:cs typeface="Arial" charset="0"/>
            </a:endParaRPr>
          </a:p>
        </p:txBody>
      </p:sp>
      <p:sp>
        <p:nvSpPr>
          <p:cNvPr id="37906" name="Rectangle 17"/>
          <p:cNvSpPr>
            <a:spLocks noChangeArrowheads="1"/>
          </p:cNvSpPr>
          <p:nvPr/>
        </p:nvSpPr>
        <p:spPr bwMode="auto">
          <a:xfrm flipH="1">
            <a:off x="3505200" y="1981200"/>
            <a:ext cx="354013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</a:pPr>
            <a:r>
              <a:rPr lang="en-US" sz="4000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-</a:t>
            </a:r>
            <a:endParaRPr lang="en-US" sz="4000" baseline="-25000">
              <a:solidFill>
                <a:schemeClr val="tx2"/>
              </a:solidFill>
              <a:effectLst/>
              <a:latin typeface="Times New Roman" charset="0"/>
              <a:cs typeface="Times New Roman" charset="0"/>
            </a:endParaRPr>
          </a:p>
        </p:txBody>
      </p:sp>
      <p:sp>
        <p:nvSpPr>
          <p:cNvPr id="37907" name="Rectangle 17"/>
          <p:cNvSpPr>
            <a:spLocks noChangeArrowheads="1"/>
          </p:cNvSpPr>
          <p:nvPr/>
        </p:nvSpPr>
        <p:spPr bwMode="auto">
          <a:xfrm flipH="1">
            <a:off x="7086600" y="2057400"/>
            <a:ext cx="4905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</a:pPr>
            <a:r>
              <a:rPr lang="en-US" sz="2600" i="1">
                <a:solidFill>
                  <a:schemeClr val="tx2"/>
                </a:solidFill>
                <a:effectLst/>
                <a:latin typeface="Times New Roman" charset="0"/>
                <a:cs typeface="Times New Roman" charset="0"/>
              </a:rPr>
              <a:t>+</a:t>
            </a:r>
            <a:endParaRPr lang="en-US" sz="2600" i="1" baseline="-25000">
              <a:solidFill>
                <a:schemeClr val="tx2"/>
              </a:solidFill>
              <a:effectLst/>
              <a:latin typeface="Times New Roman" charset="0"/>
              <a:cs typeface="Times New Roman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304800" y="914400"/>
            <a:ext cx="781050" cy="649288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m</a:t>
            </a:r>
            <a:r>
              <a:rPr lang="en-US" baseline="-2500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1</a:t>
            </a:r>
            <a:endParaRPr lang="en-US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  <p:sp>
        <p:nvSpPr>
          <p:cNvPr id="28" name="Oval 27"/>
          <p:cNvSpPr/>
          <p:nvPr/>
        </p:nvSpPr>
        <p:spPr bwMode="auto">
          <a:xfrm>
            <a:off x="381000" y="3276600"/>
            <a:ext cx="781050" cy="649288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m</a:t>
            </a:r>
            <a:r>
              <a:rPr lang="en-US" baseline="-2500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2</a:t>
            </a:r>
            <a:endParaRPr lang="en-US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7578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rebuchet MS" charset="0"/>
                <a:cs typeface="Arial" charset="0"/>
              </a:rPr>
              <a:t>Solve it!</a:t>
            </a:r>
            <a:endParaRPr lang="en-US" dirty="0">
              <a:latin typeface="Trebuchet MS" charset="0"/>
              <a:cs typeface="Arial" charset="0"/>
            </a:endParaRPr>
          </a:p>
        </p:txBody>
      </p:sp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5257800" y="868363"/>
            <a:ext cx="3789363" cy="5440362"/>
          </a:xfrm>
        </p:spPr>
        <p:txBody>
          <a:bodyPr/>
          <a:lstStyle/>
          <a:p>
            <a:r>
              <a:rPr lang="en-US" sz="2800">
                <a:solidFill>
                  <a:srgbClr val="000000"/>
                </a:solidFill>
                <a:latin typeface="Calibri" charset="0"/>
                <a:cs typeface="Arial" charset="0"/>
              </a:rPr>
              <a:t> m</a:t>
            </a:r>
            <a:r>
              <a:rPr lang="en-US" sz="2800" baseline="-25000">
                <a:solidFill>
                  <a:srgbClr val="000000"/>
                </a:solidFill>
                <a:latin typeface="Calibri" charset="0"/>
                <a:cs typeface="Arial" charset="0"/>
              </a:rPr>
              <a:t>1</a:t>
            </a:r>
            <a:r>
              <a:rPr lang="en-US" sz="2800">
                <a:solidFill>
                  <a:srgbClr val="000000"/>
                </a:solidFill>
                <a:latin typeface="Calibri" charset="0"/>
                <a:cs typeface="Arial" charset="0"/>
              </a:rPr>
              <a:t> a + W</a:t>
            </a:r>
            <a:r>
              <a:rPr lang="en-US" sz="2800" baseline="-25000">
                <a:solidFill>
                  <a:srgbClr val="000000"/>
                </a:solidFill>
                <a:latin typeface="Calibri" charset="0"/>
                <a:cs typeface="Arial" charset="0"/>
              </a:rPr>
              <a:t>1   </a:t>
            </a:r>
            <a:r>
              <a:rPr lang="en-US" sz="2800">
                <a:solidFill>
                  <a:srgbClr val="000000"/>
                </a:solidFill>
                <a:latin typeface="Calibri" charset="0"/>
                <a:cs typeface="Arial" charset="0"/>
              </a:rPr>
              <a:t>= W</a:t>
            </a:r>
            <a:r>
              <a:rPr lang="en-US" sz="2800" baseline="-25000">
                <a:solidFill>
                  <a:srgbClr val="000000"/>
                </a:solidFill>
                <a:latin typeface="Calibri" charset="0"/>
                <a:cs typeface="Arial" charset="0"/>
              </a:rPr>
              <a:t>2   </a:t>
            </a:r>
            <a:r>
              <a:rPr lang="en-US" sz="2800">
                <a:solidFill>
                  <a:srgbClr val="000000"/>
                </a:solidFill>
                <a:latin typeface="Calibri" charset="0"/>
                <a:cs typeface="Arial" charset="0"/>
              </a:rPr>
              <a:t>- m</a:t>
            </a:r>
            <a:r>
              <a:rPr lang="en-US" sz="2800" baseline="-25000">
                <a:solidFill>
                  <a:srgbClr val="000000"/>
                </a:solidFill>
                <a:latin typeface="Calibri" charset="0"/>
                <a:cs typeface="Arial" charset="0"/>
              </a:rPr>
              <a:t>2</a:t>
            </a:r>
            <a:r>
              <a:rPr lang="en-US" sz="2800">
                <a:solidFill>
                  <a:srgbClr val="000000"/>
                </a:solidFill>
                <a:latin typeface="Calibri" charset="0"/>
                <a:cs typeface="Arial" charset="0"/>
              </a:rPr>
              <a:t> a</a:t>
            </a:r>
          </a:p>
          <a:p>
            <a:r>
              <a:rPr lang="en-US" sz="2800">
                <a:solidFill>
                  <a:srgbClr val="000000"/>
                </a:solidFill>
                <a:latin typeface="Calibri" charset="0"/>
                <a:cs typeface="Arial" charset="0"/>
              </a:rPr>
              <a:t> m</a:t>
            </a:r>
            <a:r>
              <a:rPr lang="en-US" sz="2800" baseline="-25000">
                <a:solidFill>
                  <a:srgbClr val="000000"/>
                </a:solidFill>
                <a:latin typeface="Calibri" charset="0"/>
                <a:cs typeface="Arial" charset="0"/>
              </a:rPr>
              <a:t>1</a:t>
            </a:r>
            <a:r>
              <a:rPr lang="en-US" sz="2800">
                <a:solidFill>
                  <a:srgbClr val="000000"/>
                </a:solidFill>
                <a:latin typeface="Calibri" charset="0"/>
                <a:cs typeface="Arial" charset="0"/>
              </a:rPr>
              <a:t> a + m</a:t>
            </a:r>
            <a:r>
              <a:rPr lang="en-US" sz="2800" baseline="-25000">
                <a:solidFill>
                  <a:srgbClr val="000000"/>
                </a:solidFill>
                <a:latin typeface="Calibri" charset="0"/>
                <a:cs typeface="Arial" charset="0"/>
              </a:rPr>
              <a:t>1</a:t>
            </a:r>
            <a:r>
              <a:rPr lang="en-US" sz="2800">
                <a:solidFill>
                  <a:srgbClr val="000000"/>
                </a:solidFill>
                <a:latin typeface="Calibri" charset="0"/>
                <a:cs typeface="Arial" charset="0"/>
              </a:rPr>
              <a:t>g = m</a:t>
            </a:r>
            <a:r>
              <a:rPr lang="en-US" sz="2800" baseline="-25000">
                <a:solidFill>
                  <a:srgbClr val="000000"/>
                </a:solidFill>
                <a:latin typeface="Calibri" charset="0"/>
                <a:cs typeface="Arial" charset="0"/>
              </a:rPr>
              <a:t>2</a:t>
            </a:r>
            <a:r>
              <a:rPr lang="en-US" sz="2800">
                <a:solidFill>
                  <a:srgbClr val="000000"/>
                </a:solidFill>
                <a:latin typeface="Calibri" charset="0"/>
                <a:cs typeface="Arial" charset="0"/>
              </a:rPr>
              <a:t>g</a:t>
            </a:r>
            <a:r>
              <a:rPr lang="en-US" sz="2800" baseline="-25000">
                <a:solidFill>
                  <a:srgbClr val="000000"/>
                </a:solidFill>
                <a:latin typeface="Calibri" charset="0"/>
                <a:cs typeface="Arial" charset="0"/>
              </a:rPr>
              <a:t> </a:t>
            </a:r>
            <a:r>
              <a:rPr lang="en-US" sz="2800">
                <a:solidFill>
                  <a:srgbClr val="000000"/>
                </a:solidFill>
                <a:latin typeface="Calibri" charset="0"/>
                <a:cs typeface="Arial" charset="0"/>
              </a:rPr>
              <a:t>- m</a:t>
            </a:r>
            <a:r>
              <a:rPr lang="en-US" sz="2800" baseline="-25000">
                <a:solidFill>
                  <a:srgbClr val="000000"/>
                </a:solidFill>
                <a:latin typeface="Calibri" charset="0"/>
                <a:cs typeface="Arial" charset="0"/>
              </a:rPr>
              <a:t>2</a:t>
            </a:r>
            <a:r>
              <a:rPr lang="en-US" sz="2800">
                <a:solidFill>
                  <a:srgbClr val="000000"/>
                </a:solidFill>
                <a:latin typeface="Calibri" charset="0"/>
                <a:cs typeface="Arial" charset="0"/>
              </a:rPr>
              <a:t> a </a:t>
            </a:r>
          </a:p>
          <a:p>
            <a:r>
              <a:rPr lang="en-US" sz="2800">
                <a:solidFill>
                  <a:srgbClr val="000000"/>
                </a:solidFill>
                <a:latin typeface="Calibri" charset="0"/>
                <a:cs typeface="Arial" charset="0"/>
              </a:rPr>
              <a:t> 	3 a + 3 g  = 5 g  – 5 a</a:t>
            </a:r>
          </a:p>
          <a:p>
            <a:r>
              <a:rPr lang="en-US" sz="2800">
                <a:solidFill>
                  <a:srgbClr val="000000"/>
                </a:solidFill>
                <a:latin typeface="Calibri" charset="0"/>
                <a:cs typeface="Arial" charset="0"/>
              </a:rPr>
              <a:t>		    8 a = 2 g</a:t>
            </a:r>
          </a:p>
          <a:p>
            <a:r>
              <a:rPr lang="en-US" sz="2800">
                <a:solidFill>
                  <a:srgbClr val="000000"/>
                </a:solidFill>
                <a:latin typeface="Calibri" charset="0"/>
                <a:cs typeface="Arial" charset="0"/>
              </a:rPr>
              <a:t>		       </a:t>
            </a:r>
            <a:r>
              <a:rPr lang="en-US" sz="2800" b="1">
                <a:solidFill>
                  <a:srgbClr val="000000"/>
                </a:solidFill>
                <a:latin typeface="Calibri" charset="0"/>
                <a:cs typeface="Arial" charset="0"/>
              </a:rPr>
              <a:t>a = 2.45 m/s</a:t>
            </a:r>
            <a:r>
              <a:rPr lang="en-US" sz="2800" b="1" baseline="30000">
                <a:solidFill>
                  <a:srgbClr val="000000"/>
                </a:solidFill>
                <a:latin typeface="Calibri" charset="0"/>
                <a:cs typeface="Arial" charset="0"/>
              </a:rPr>
              <a:t>2</a:t>
            </a:r>
            <a:endParaRPr lang="en-US" b="1">
              <a:latin typeface="Calibri" charset="0"/>
              <a:cs typeface="Arial" charset="0"/>
            </a:endParaRPr>
          </a:p>
          <a:p>
            <a:pPr algn="ctr"/>
            <a:r>
              <a:rPr lang="en-US">
                <a:latin typeface="Calibri" charset="0"/>
                <a:cs typeface="Arial" charset="0"/>
              </a:rPr>
              <a:t>		</a:t>
            </a:r>
          </a:p>
          <a:p>
            <a:pPr algn="ctr"/>
            <a:endParaRPr lang="en-US">
              <a:latin typeface="Calibri" charset="0"/>
              <a:cs typeface="Arial" charset="0"/>
            </a:endParaRPr>
          </a:p>
        </p:txBody>
      </p:sp>
      <p:sp>
        <p:nvSpPr>
          <p:cNvPr id="38916" name="Content Placeholder 24"/>
          <p:cNvSpPr txBox="1">
            <a:spLocks/>
          </p:cNvSpPr>
          <p:nvPr/>
        </p:nvSpPr>
        <p:spPr bwMode="auto">
          <a:xfrm>
            <a:off x="152400" y="1524000"/>
            <a:ext cx="8894763" cy="478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SzPct val="50000"/>
              <a:buFont typeface="Wingdings" charset="0"/>
              <a:buNone/>
            </a:pPr>
            <a:r>
              <a:rPr lang="en-US" sz="3000" dirty="0">
                <a:solidFill>
                  <a:schemeClr val="tx2"/>
                </a:solidFill>
                <a:effectLst/>
                <a:latin typeface="Calibri" charset="0"/>
              </a:rPr>
              <a:t>    </a:t>
            </a:r>
            <a:r>
              <a:rPr lang="en-US" sz="3000" dirty="0" err="1" smtClean="0">
                <a:solidFill>
                  <a:schemeClr val="tx2"/>
                </a:solidFill>
                <a:effectLst/>
                <a:latin typeface="Calibri" charset="0"/>
              </a:rPr>
              <a:t>F</a:t>
            </a:r>
            <a:r>
              <a:rPr lang="en-US" sz="3000" baseline="-25000" dirty="0" err="1" smtClean="0">
                <a:solidFill>
                  <a:schemeClr val="tx2"/>
                </a:solidFill>
                <a:latin typeface="Calibri" charset="0"/>
              </a:rPr>
              <a:t>ext</a:t>
            </a:r>
            <a:r>
              <a:rPr lang="en-US" sz="3000" dirty="0" smtClean="0">
                <a:solidFill>
                  <a:schemeClr val="tx2"/>
                </a:solidFill>
                <a:effectLst/>
                <a:latin typeface="Calibri" charset="0"/>
              </a:rPr>
              <a:t> </a:t>
            </a:r>
            <a:r>
              <a:rPr lang="en-US" sz="3000" dirty="0">
                <a:solidFill>
                  <a:schemeClr val="tx2"/>
                </a:solidFill>
                <a:effectLst/>
                <a:latin typeface="Calibri" charset="0"/>
              </a:rPr>
              <a:t>= m</a:t>
            </a:r>
            <a:r>
              <a:rPr lang="en-US" sz="3000" baseline="-25000" dirty="0">
                <a:solidFill>
                  <a:schemeClr val="tx2"/>
                </a:solidFill>
                <a:effectLst/>
                <a:latin typeface="Calibri" charset="0"/>
              </a:rPr>
              <a:t>1</a:t>
            </a:r>
            <a:r>
              <a:rPr lang="en-US" sz="3000" dirty="0">
                <a:solidFill>
                  <a:schemeClr val="tx2"/>
                </a:solidFill>
                <a:effectLst/>
                <a:latin typeface="Calibri" charset="0"/>
              </a:rPr>
              <a:t> a</a:t>
            </a:r>
          </a:p>
          <a:p>
            <a:pPr>
              <a:spcBef>
                <a:spcPct val="20000"/>
              </a:spcBef>
              <a:buSzPct val="50000"/>
              <a:buFont typeface="Wingdings" charset="0"/>
              <a:buNone/>
            </a:pPr>
            <a:r>
              <a:rPr lang="en-US" sz="3000" dirty="0">
                <a:solidFill>
                  <a:schemeClr val="tx2"/>
                </a:solidFill>
                <a:effectLst/>
                <a:latin typeface="Calibri" charset="0"/>
              </a:rPr>
              <a:t>T – W</a:t>
            </a:r>
            <a:r>
              <a:rPr lang="en-US" sz="3000" baseline="-25000" dirty="0">
                <a:solidFill>
                  <a:schemeClr val="tx2"/>
                </a:solidFill>
                <a:effectLst/>
                <a:latin typeface="Calibri" charset="0"/>
              </a:rPr>
              <a:t>1</a:t>
            </a:r>
            <a:r>
              <a:rPr lang="en-US" sz="3000" dirty="0">
                <a:solidFill>
                  <a:schemeClr val="tx2"/>
                </a:solidFill>
                <a:effectLst/>
                <a:latin typeface="Calibri" charset="0"/>
              </a:rPr>
              <a:t> = m</a:t>
            </a:r>
            <a:r>
              <a:rPr lang="en-US" sz="3000" baseline="-25000" dirty="0">
                <a:solidFill>
                  <a:schemeClr val="tx2"/>
                </a:solidFill>
                <a:effectLst/>
                <a:latin typeface="Calibri" charset="0"/>
              </a:rPr>
              <a:t>1</a:t>
            </a:r>
            <a:r>
              <a:rPr lang="en-US" sz="3000" dirty="0">
                <a:solidFill>
                  <a:schemeClr val="tx2"/>
                </a:solidFill>
                <a:effectLst/>
                <a:latin typeface="Calibri" charset="0"/>
              </a:rPr>
              <a:t> a</a:t>
            </a:r>
          </a:p>
          <a:p>
            <a:pPr>
              <a:spcBef>
                <a:spcPct val="20000"/>
              </a:spcBef>
              <a:buSzPct val="50000"/>
              <a:buFont typeface="Wingdings" charset="0"/>
              <a:buNone/>
            </a:pPr>
            <a:r>
              <a:rPr lang="en-US" sz="3000" dirty="0">
                <a:solidFill>
                  <a:schemeClr val="tx2"/>
                </a:solidFill>
                <a:effectLst/>
                <a:latin typeface="Calibri" charset="0"/>
              </a:rPr>
              <a:t>     </a:t>
            </a:r>
            <a:r>
              <a:rPr lang="en-US" sz="3000" b="1" dirty="0">
                <a:solidFill>
                  <a:schemeClr val="tx2"/>
                </a:solidFill>
                <a:effectLst/>
                <a:latin typeface="Calibri" charset="0"/>
              </a:rPr>
              <a:t>T = m</a:t>
            </a:r>
            <a:r>
              <a:rPr lang="en-US" sz="3000" b="1" baseline="-25000" dirty="0">
                <a:solidFill>
                  <a:schemeClr val="tx2"/>
                </a:solidFill>
                <a:effectLst/>
                <a:latin typeface="Calibri" charset="0"/>
              </a:rPr>
              <a:t>1</a:t>
            </a:r>
            <a:r>
              <a:rPr lang="en-US" sz="3000" b="1" dirty="0">
                <a:solidFill>
                  <a:schemeClr val="tx2"/>
                </a:solidFill>
                <a:effectLst/>
                <a:latin typeface="Calibri" charset="0"/>
              </a:rPr>
              <a:t> a + W</a:t>
            </a:r>
            <a:r>
              <a:rPr lang="en-US" sz="3000" b="1" baseline="-25000" dirty="0">
                <a:solidFill>
                  <a:schemeClr val="tx2"/>
                </a:solidFill>
                <a:effectLst/>
                <a:latin typeface="Calibri" charset="0"/>
              </a:rPr>
              <a:t>1</a:t>
            </a:r>
          </a:p>
          <a:p>
            <a:pPr>
              <a:spcBef>
                <a:spcPct val="20000"/>
              </a:spcBef>
              <a:buSzPct val="50000"/>
              <a:buFont typeface="Wingdings" charset="0"/>
              <a:buNone/>
            </a:pPr>
            <a:endParaRPr lang="en-US" sz="3000" baseline="-25000" dirty="0">
              <a:solidFill>
                <a:schemeClr val="tx2"/>
              </a:solidFill>
              <a:effectLst/>
              <a:latin typeface="Calibri" charset="0"/>
            </a:endParaRPr>
          </a:p>
          <a:p>
            <a:pPr>
              <a:spcBef>
                <a:spcPct val="20000"/>
              </a:spcBef>
              <a:buSzPct val="50000"/>
              <a:buFont typeface="Wingdings" charset="0"/>
              <a:buNone/>
            </a:pPr>
            <a:endParaRPr lang="en-US" sz="3000" baseline="-25000" dirty="0">
              <a:solidFill>
                <a:schemeClr val="tx2"/>
              </a:solidFill>
              <a:effectLst/>
              <a:latin typeface="Calibri" charset="0"/>
            </a:endParaRPr>
          </a:p>
          <a:p>
            <a:pPr>
              <a:spcBef>
                <a:spcPct val="20000"/>
              </a:spcBef>
              <a:buSzPct val="50000"/>
              <a:buFont typeface="Wingdings" charset="0"/>
              <a:buNone/>
            </a:pPr>
            <a:r>
              <a:rPr lang="en-US" sz="3000" dirty="0">
                <a:solidFill>
                  <a:schemeClr val="tx2"/>
                </a:solidFill>
                <a:effectLst/>
                <a:latin typeface="Calibri" charset="0"/>
              </a:rPr>
              <a:t>      </a:t>
            </a:r>
            <a:r>
              <a:rPr lang="en-US" sz="3000" dirty="0" err="1" smtClean="0">
                <a:solidFill>
                  <a:schemeClr val="tx2"/>
                </a:solidFill>
                <a:effectLst/>
                <a:latin typeface="Calibri" charset="0"/>
              </a:rPr>
              <a:t>F</a:t>
            </a:r>
            <a:r>
              <a:rPr lang="en-US" sz="3000" baseline="-25000" dirty="0" err="1" smtClean="0">
                <a:solidFill>
                  <a:schemeClr val="tx2"/>
                </a:solidFill>
                <a:latin typeface="Calibri" charset="0"/>
              </a:rPr>
              <a:t>ext</a:t>
            </a:r>
            <a:r>
              <a:rPr lang="en-US" sz="3000" dirty="0" smtClean="0">
                <a:solidFill>
                  <a:schemeClr val="tx2"/>
                </a:solidFill>
                <a:effectLst/>
                <a:latin typeface="Calibri" charset="0"/>
              </a:rPr>
              <a:t> </a:t>
            </a:r>
            <a:r>
              <a:rPr lang="en-US" sz="3000" dirty="0">
                <a:solidFill>
                  <a:schemeClr val="tx2"/>
                </a:solidFill>
                <a:effectLst/>
                <a:latin typeface="Calibri" charset="0"/>
              </a:rPr>
              <a:t>= m</a:t>
            </a:r>
            <a:r>
              <a:rPr lang="en-US" sz="3000" baseline="-25000" dirty="0">
                <a:solidFill>
                  <a:schemeClr val="tx2"/>
                </a:solidFill>
                <a:effectLst/>
                <a:latin typeface="Calibri" charset="0"/>
              </a:rPr>
              <a:t>2</a:t>
            </a:r>
            <a:r>
              <a:rPr lang="en-US" sz="3000" dirty="0">
                <a:solidFill>
                  <a:schemeClr val="tx2"/>
                </a:solidFill>
                <a:effectLst/>
                <a:latin typeface="Calibri" charset="0"/>
              </a:rPr>
              <a:t> a</a:t>
            </a:r>
          </a:p>
          <a:p>
            <a:pPr>
              <a:spcBef>
                <a:spcPct val="20000"/>
              </a:spcBef>
              <a:buSzPct val="50000"/>
              <a:buFont typeface="Wingdings" charset="0"/>
              <a:buNone/>
            </a:pPr>
            <a:r>
              <a:rPr lang="en-US" sz="3000" dirty="0">
                <a:solidFill>
                  <a:schemeClr val="tx2"/>
                </a:solidFill>
                <a:effectLst/>
                <a:latin typeface="Calibri" charset="0"/>
              </a:rPr>
              <a:t>W</a:t>
            </a:r>
            <a:r>
              <a:rPr lang="en-US" sz="3000" baseline="-25000" dirty="0">
                <a:solidFill>
                  <a:schemeClr val="tx2"/>
                </a:solidFill>
                <a:effectLst/>
                <a:latin typeface="Calibri" charset="0"/>
              </a:rPr>
              <a:t>2</a:t>
            </a:r>
            <a:r>
              <a:rPr lang="en-US" sz="3000" dirty="0">
                <a:solidFill>
                  <a:schemeClr val="tx2"/>
                </a:solidFill>
                <a:effectLst/>
                <a:latin typeface="Calibri" charset="0"/>
              </a:rPr>
              <a:t> – T = m</a:t>
            </a:r>
            <a:r>
              <a:rPr lang="en-US" sz="3000" baseline="-25000" dirty="0">
                <a:solidFill>
                  <a:schemeClr val="tx2"/>
                </a:solidFill>
                <a:effectLst/>
                <a:latin typeface="Calibri" charset="0"/>
              </a:rPr>
              <a:t>1</a:t>
            </a:r>
            <a:r>
              <a:rPr lang="en-US" sz="3000" dirty="0">
                <a:solidFill>
                  <a:schemeClr val="tx2"/>
                </a:solidFill>
                <a:effectLst/>
                <a:latin typeface="Calibri" charset="0"/>
              </a:rPr>
              <a:t> a</a:t>
            </a:r>
          </a:p>
          <a:p>
            <a:pPr>
              <a:spcBef>
                <a:spcPct val="20000"/>
              </a:spcBef>
              <a:buSzPct val="50000"/>
              <a:buFont typeface="Wingdings" charset="0"/>
              <a:buNone/>
            </a:pPr>
            <a:r>
              <a:rPr lang="en-US" sz="3000" dirty="0">
                <a:solidFill>
                  <a:schemeClr val="tx2"/>
                </a:solidFill>
                <a:effectLst/>
                <a:latin typeface="Calibri" charset="0"/>
              </a:rPr>
              <a:t>       </a:t>
            </a:r>
            <a:r>
              <a:rPr lang="en-US" sz="3000" b="1" dirty="0">
                <a:solidFill>
                  <a:schemeClr val="tx2"/>
                </a:solidFill>
                <a:effectLst/>
                <a:latin typeface="Calibri" charset="0"/>
              </a:rPr>
              <a:t>T = W</a:t>
            </a:r>
            <a:r>
              <a:rPr lang="en-US" sz="3000" b="1" baseline="-25000" dirty="0">
                <a:solidFill>
                  <a:schemeClr val="tx2"/>
                </a:solidFill>
                <a:effectLst/>
                <a:latin typeface="Calibri" charset="0"/>
              </a:rPr>
              <a:t>2 </a:t>
            </a:r>
            <a:r>
              <a:rPr lang="en-US" sz="3000" b="1" dirty="0">
                <a:solidFill>
                  <a:schemeClr val="tx2"/>
                </a:solidFill>
                <a:effectLst/>
                <a:latin typeface="Calibri" charset="0"/>
              </a:rPr>
              <a:t>- m</a:t>
            </a:r>
            <a:r>
              <a:rPr lang="en-US" sz="3000" b="1" baseline="-25000" dirty="0">
                <a:solidFill>
                  <a:schemeClr val="tx2"/>
                </a:solidFill>
                <a:effectLst/>
                <a:latin typeface="Calibri" charset="0"/>
              </a:rPr>
              <a:t>2</a:t>
            </a:r>
            <a:r>
              <a:rPr lang="en-US" sz="3000" b="1" dirty="0">
                <a:solidFill>
                  <a:schemeClr val="tx2"/>
                </a:solidFill>
                <a:effectLst/>
                <a:latin typeface="Calibri" charset="0"/>
              </a:rPr>
              <a:t> a</a:t>
            </a:r>
          </a:p>
          <a:p>
            <a:pPr>
              <a:spcBef>
                <a:spcPct val="20000"/>
              </a:spcBef>
              <a:buSzPct val="50000"/>
              <a:buFont typeface="Wingdings" charset="0"/>
              <a:buNone/>
            </a:pPr>
            <a:endParaRPr lang="en-US" sz="3000" baseline="-25000" dirty="0">
              <a:solidFill>
                <a:schemeClr val="tx2"/>
              </a:solidFill>
              <a:effectLst/>
              <a:latin typeface="Calibri" charset="0"/>
            </a:endParaRPr>
          </a:p>
          <a:p>
            <a:pPr>
              <a:spcBef>
                <a:spcPct val="20000"/>
              </a:spcBef>
              <a:buSzPct val="50000"/>
              <a:buFont typeface="Wingdings" charset="0"/>
              <a:buNone/>
            </a:pPr>
            <a:r>
              <a:rPr lang="en-US" sz="3000" baseline="-25000" dirty="0">
                <a:solidFill>
                  <a:schemeClr val="tx2"/>
                </a:solidFill>
                <a:effectLst/>
                <a:latin typeface="Calibri" charset="0"/>
              </a:rPr>
              <a:t>	</a:t>
            </a:r>
            <a:r>
              <a:rPr lang="en-US" sz="2300" dirty="0">
                <a:solidFill>
                  <a:schemeClr val="tx2"/>
                </a:solidFill>
                <a:effectLst/>
                <a:latin typeface="Calibri" charset="0"/>
              </a:rPr>
              <a:t>Both equation equal T, so we can set them equal to each other! </a:t>
            </a:r>
            <a:endParaRPr lang="en-US" sz="2300" baseline="-25000" dirty="0">
              <a:solidFill>
                <a:schemeClr val="tx2"/>
              </a:solidFill>
              <a:effectLst/>
              <a:latin typeface="Calibri" charset="0"/>
            </a:endParaRPr>
          </a:p>
          <a:p>
            <a:pPr>
              <a:spcBef>
                <a:spcPct val="20000"/>
              </a:spcBef>
              <a:buSzPct val="50000"/>
              <a:buFont typeface="Wingdings" charset="0"/>
              <a:buNone/>
            </a:pPr>
            <a:endParaRPr lang="en-US" sz="3000" dirty="0">
              <a:solidFill>
                <a:schemeClr val="tx2"/>
              </a:solidFill>
              <a:effectLst/>
              <a:latin typeface="Calibri" charset="0"/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304800" y="914400"/>
            <a:ext cx="781050" cy="649288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m</a:t>
            </a:r>
            <a:r>
              <a:rPr lang="en-US" baseline="-2500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1</a:t>
            </a:r>
            <a:endParaRPr lang="en-US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381000" y="3276600"/>
            <a:ext cx="781050" cy="649288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m</a:t>
            </a:r>
            <a:r>
              <a:rPr lang="en-US" baseline="-2500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rPr>
              <a:t>2</a:t>
            </a:r>
            <a:endParaRPr lang="en-US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1754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50" name="Rectangle 9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>
                <a:latin typeface="Trebuchet MS" charset="0"/>
                <a:cs typeface="Arial" charset="0"/>
              </a:rPr>
              <a:t>Newton</a:t>
            </a:r>
            <a:r>
              <a:rPr lang="ja-JP" altLang="en-US">
                <a:latin typeface="Trebuchet MS" charset="0"/>
                <a:cs typeface="Arial" charset="0"/>
              </a:rPr>
              <a:t>’</a:t>
            </a:r>
            <a:r>
              <a:rPr lang="en-US">
                <a:latin typeface="Trebuchet MS" charset="0"/>
                <a:cs typeface="Arial" charset="0"/>
              </a:rPr>
              <a:t>s 3</a:t>
            </a:r>
            <a:r>
              <a:rPr lang="en-US" baseline="30000">
                <a:latin typeface="Trebuchet MS" charset="0"/>
                <a:cs typeface="Arial" charset="0"/>
              </a:rPr>
              <a:t>rd</a:t>
            </a:r>
            <a:r>
              <a:rPr lang="en-US">
                <a:latin typeface="Trebuchet MS" charset="0"/>
                <a:cs typeface="Arial" charset="0"/>
              </a:rPr>
              <a:t> Law</a:t>
            </a:r>
          </a:p>
        </p:txBody>
      </p:sp>
      <p:sp>
        <p:nvSpPr>
          <p:cNvPr id="57347" name="Text Box 3"/>
          <p:cNvSpPr txBox="1">
            <a:spLocks noChangeArrowheads="1"/>
          </p:cNvSpPr>
          <p:nvPr/>
        </p:nvSpPr>
        <p:spPr bwMode="auto">
          <a:xfrm>
            <a:off x="3140075" y="5322888"/>
            <a:ext cx="28114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400">
                <a:solidFill>
                  <a:srgbClr val="2D6F9E"/>
                </a:solidFill>
                <a:effectLst/>
                <a:latin typeface="Calibri" charset="0"/>
              </a:rPr>
              <a:t>Forces come in pairs!</a:t>
            </a:r>
          </a:p>
        </p:txBody>
      </p:sp>
      <p:sp>
        <p:nvSpPr>
          <p:cNvPr id="57348" name="AutoShape 4"/>
          <p:cNvSpPr>
            <a:spLocks noChangeArrowheads="1"/>
          </p:cNvSpPr>
          <p:nvPr/>
        </p:nvSpPr>
        <p:spPr bwMode="auto">
          <a:xfrm>
            <a:off x="2382838" y="5360988"/>
            <a:ext cx="536575" cy="382587"/>
          </a:xfrm>
          <a:prstGeom prst="rightArrow">
            <a:avLst>
              <a:gd name="adj1" fmla="val 43565"/>
              <a:gd name="adj2" fmla="val 63489"/>
            </a:avLst>
          </a:prstGeom>
          <a:solidFill>
            <a:srgbClr val="339933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 sz="2400">
              <a:solidFill>
                <a:srgbClr val="2D6F9E"/>
              </a:solidFill>
              <a:effectLst/>
              <a:latin typeface="Calibri" charset="0"/>
            </a:endParaRPr>
          </a:p>
        </p:txBody>
      </p:sp>
      <p:sp>
        <p:nvSpPr>
          <p:cNvPr id="57349" name="AutoShape 5"/>
          <p:cNvSpPr>
            <a:spLocks noChangeArrowheads="1"/>
          </p:cNvSpPr>
          <p:nvPr/>
        </p:nvSpPr>
        <p:spPr bwMode="auto">
          <a:xfrm flipH="1">
            <a:off x="6146800" y="5360988"/>
            <a:ext cx="536575" cy="382587"/>
          </a:xfrm>
          <a:prstGeom prst="rightArrow">
            <a:avLst>
              <a:gd name="adj1" fmla="val 50213"/>
              <a:gd name="adj2" fmla="val 63073"/>
            </a:avLst>
          </a:prstGeom>
          <a:solidFill>
            <a:srgbClr val="339933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 sz="2400">
              <a:solidFill>
                <a:srgbClr val="2D6F9E"/>
              </a:solidFill>
              <a:effectLst/>
              <a:latin typeface="Calibri" charset="0"/>
            </a:endParaRPr>
          </a:p>
        </p:txBody>
      </p:sp>
      <p:pic>
        <p:nvPicPr>
          <p:cNvPr id="57351" name="Picture 10" descr="Newtons3rdLa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1073150"/>
            <a:ext cx="5143500" cy="408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804858"/>
      </p:ext>
    </p:extLst>
  </p:cSld>
  <p:clrMapOvr>
    <a:masterClrMapping/>
  </p:clrMapOvr>
  <p:transition xmlns:p14="http://schemas.microsoft.com/office/powerpoint/2010/main" spd="med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rebuchet MS" charset="0"/>
                <a:cs typeface="Arial" charset="0"/>
              </a:rPr>
              <a:t>Think to yourself: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799" y="973921"/>
            <a:ext cx="8500533" cy="5347447"/>
          </a:xfrm>
        </p:spPr>
        <p:txBody>
          <a:bodyPr/>
          <a:lstStyle/>
          <a:p>
            <a:r>
              <a:rPr lang="ja-JP" altLang="en-US" sz="2800" i="1" dirty="0">
                <a:latin typeface="Calibri" charset="0"/>
                <a:cs typeface="Arial" charset="0"/>
              </a:rPr>
              <a:t>“</a:t>
            </a:r>
            <a:r>
              <a:rPr lang="en-US" sz="2800" i="1" dirty="0">
                <a:latin typeface="Calibri" charset="0"/>
                <a:cs typeface="Arial" charset="0"/>
              </a:rPr>
              <a:t>If A exerts a force on </a:t>
            </a:r>
            <a:r>
              <a:rPr lang="en-US" sz="2800" i="1" dirty="0" smtClean="0">
                <a:latin typeface="Calibri" charset="0"/>
                <a:cs typeface="Arial" charset="0"/>
              </a:rPr>
              <a:t>B…</a:t>
            </a:r>
          </a:p>
          <a:p>
            <a:r>
              <a:rPr lang="en-US" sz="2800" i="1" dirty="0">
                <a:latin typeface="Calibri" charset="0"/>
                <a:cs typeface="Arial" charset="0"/>
              </a:rPr>
              <a:t>	</a:t>
            </a:r>
            <a:r>
              <a:rPr lang="en-US" sz="2800" i="1" dirty="0" smtClean="0">
                <a:latin typeface="Calibri" charset="0"/>
                <a:cs typeface="Arial" charset="0"/>
              </a:rPr>
              <a:t>							…then </a:t>
            </a:r>
            <a:r>
              <a:rPr lang="en-US" sz="2800" i="1" dirty="0">
                <a:latin typeface="Calibri" charset="0"/>
                <a:cs typeface="Arial" charset="0"/>
              </a:rPr>
              <a:t>B exerts a force on A</a:t>
            </a:r>
            <a:r>
              <a:rPr lang="ja-JP" altLang="en-US" sz="2800" i="1" dirty="0">
                <a:latin typeface="Calibri" charset="0"/>
                <a:cs typeface="Arial" charset="0"/>
              </a:rPr>
              <a:t>”</a:t>
            </a:r>
            <a:endParaRPr lang="en-US" sz="2800" i="1" dirty="0">
              <a:latin typeface="Calibri" charset="0"/>
              <a:cs typeface="Arial" charset="0"/>
            </a:endParaRPr>
          </a:p>
          <a:p>
            <a:endParaRPr lang="en-US" sz="2800" i="1" dirty="0" smtClean="0">
              <a:latin typeface="Calibri" charset="0"/>
              <a:cs typeface="Arial" charset="0"/>
            </a:endParaRPr>
          </a:p>
          <a:p>
            <a:endParaRPr lang="en-US" sz="2800" i="1" dirty="0">
              <a:latin typeface="Calibri" charset="0"/>
              <a:cs typeface="Arial" charset="0"/>
            </a:endParaRPr>
          </a:p>
          <a:p>
            <a:r>
              <a:rPr lang="en-US" sz="2800" dirty="0" smtClean="0">
                <a:latin typeface="Calibri" charset="0"/>
                <a:cs typeface="Arial" charset="0"/>
              </a:rPr>
              <a:t>Example:  </a:t>
            </a:r>
            <a:r>
              <a:rPr lang="en-US" sz="2800" dirty="0">
                <a:latin typeface="Calibri" charset="0"/>
                <a:cs typeface="Arial" charset="0"/>
              </a:rPr>
              <a:t>Punching someone in the face</a:t>
            </a:r>
            <a:r>
              <a:rPr lang="en-US" sz="2800" dirty="0" smtClean="0">
                <a:latin typeface="Calibri" charset="0"/>
                <a:cs typeface="Arial" charset="0"/>
              </a:rPr>
              <a:t>:</a:t>
            </a:r>
            <a:endParaRPr lang="en-US" sz="2800" dirty="0">
              <a:latin typeface="Calibri" charset="0"/>
              <a:cs typeface="Arial" charset="0"/>
            </a:endParaRPr>
          </a:p>
          <a:p>
            <a:r>
              <a:rPr lang="en-US" sz="2000" dirty="0" smtClean="0">
                <a:latin typeface="Calibri" charset="0"/>
                <a:cs typeface="Arial" charset="0"/>
              </a:rPr>
              <a:t>		The </a:t>
            </a:r>
            <a:r>
              <a:rPr lang="en-US" sz="2000" dirty="0">
                <a:latin typeface="Calibri" charset="0"/>
                <a:cs typeface="Arial" charset="0"/>
              </a:rPr>
              <a:t>fist exerts a force on my </a:t>
            </a:r>
            <a:r>
              <a:rPr lang="en-US" sz="2000" dirty="0" smtClean="0">
                <a:latin typeface="Calibri" charset="0"/>
                <a:cs typeface="Arial" charset="0"/>
              </a:rPr>
              <a:t>face… </a:t>
            </a:r>
          </a:p>
          <a:p>
            <a:r>
              <a:rPr lang="en-US" sz="2000" dirty="0">
                <a:latin typeface="Calibri" charset="0"/>
                <a:cs typeface="Arial" charset="0"/>
              </a:rPr>
              <a:t>	</a:t>
            </a:r>
            <a:r>
              <a:rPr lang="en-US" sz="2000" dirty="0" smtClean="0">
                <a:latin typeface="Calibri" charset="0"/>
                <a:cs typeface="Arial" charset="0"/>
              </a:rPr>
              <a:t>				…my face exerts an equal force on their fist.  </a:t>
            </a:r>
          </a:p>
          <a:p>
            <a:r>
              <a:rPr lang="en-US" sz="2000" dirty="0">
                <a:latin typeface="Calibri" charset="0"/>
                <a:cs typeface="Arial" charset="0"/>
              </a:rPr>
              <a:t>	</a:t>
            </a:r>
            <a:r>
              <a:rPr lang="en-US" sz="2000" dirty="0" smtClean="0">
                <a:latin typeface="Calibri" charset="0"/>
                <a:cs typeface="Arial" charset="0"/>
              </a:rPr>
              <a:t>						</a:t>
            </a:r>
            <a:r>
              <a:rPr lang="en-US" sz="3600" dirty="0" smtClean="0">
                <a:solidFill>
                  <a:srgbClr val="008000"/>
                </a:solidFill>
                <a:latin typeface="Calibri" charset="0"/>
                <a:cs typeface="Arial" charset="0"/>
              </a:rPr>
              <a:t>We will call it a tie!</a:t>
            </a:r>
            <a:endParaRPr lang="en-US" sz="2000" dirty="0" smtClean="0">
              <a:solidFill>
                <a:srgbClr val="008000"/>
              </a:solidFill>
              <a:latin typeface="Calibri" charset="0"/>
              <a:cs typeface="Arial" charset="0"/>
            </a:endParaRPr>
          </a:p>
          <a:p>
            <a:endParaRPr lang="en-US" sz="2000" dirty="0" smtClean="0">
              <a:latin typeface="Calibri" charset="0"/>
              <a:cs typeface="Arial" charset="0"/>
            </a:endParaRPr>
          </a:p>
          <a:p>
            <a:endParaRPr lang="en-US" sz="2000" dirty="0">
              <a:latin typeface="Calibri" charset="0"/>
              <a:cs typeface="Arial" charset="0"/>
            </a:endParaRPr>
          </a:p>
          <a:p>
            <a:r>
              <a:rPr lang="en-US" sz="2600" dirty="0">
                <a:solidFill>
                  <a:srgbClr val="FF0000"/>
                </a:solidFill>
                <a:latin typeface="Calibri" charset="0"/>
                <a:cs typeface="Arial" charset="0"/>
              </a:rPr>
              <a:t>MUST BE </a:t>
            </a:r>
            <a:r>
              <a:rPr lang="en-US" sz="2600" dirty="0" smtClean="0">
                <a:solidFill>
                  <a:srgbClr val="FF0000"/>
                </a:solidFill>
                <a:latin typeface="Calibri" charset="0"/>
                <a:cs typeface="Arial" charset="0"/>
              </a:rPr>
              <a:t>INTERACTION BETWEEN </a:t>
            </a:r>
            <a:r>
              <a:rPr lang="en-US" sz="2600" dirty="0">
                <a:solidFill>
                  <a:srgbClr val="FF0000"/>
                </a:solidFill>
                <a:latin typeface="Calibri" charset="0"/>
                <a:cs typeface="Arial" charset="0"/>
              </a:rPr>
              <a:t>TWO SEPARATE OBJECTS!</a:t>
            </a:r>
          </a:p>
        </p:txBody>
      </p:sp>
    </p:spTree>
    <p:extLst>
      <p:ext uri="{BB962C8B-B14F-4D97-AF65-F5344CB8AC3E}">
        <p14:creationId xmlns:p14="http://schemas.microsoft.com/office/powerpoint/2010/main" val="99809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rebuchet MS" charset="0"/>
                <a:cs typeface="Arial" charset="0"/>
              </a:rPr>
              <a:t>Which is the Newton</a:t>
            </a:r>
            <a:r>
              <a:rPr lang="ja-JP" altLang="en-US">
                <a:latin typeface="Trebuchet MS" charset="0"/>
                <a:cs typeface="Arial" charset="0"/>
              </a:rPr>
              <a:t>’</a:t>
            </a:r>
            <a:r>
              <a:rPr lang="en-US">
                <a:latin typeface="Trebuchet MS" charset="0"/>
                <a:cs typeface="Arial" charset="0"/>
              </a:rPr>
              <a:t>s 3</a:t>
            </a:r>
            <a:r>
              <a:rPr lang="en-US" baseline="30000">
                <a:latin typeface="Trebuchet MS" charset="0"/>
                <a:cs typeface="Arial" charset="0"/>
              </a:rPr>
              <a:t>rd</a:t>
            </a:r>
            <a:r>
              <a:rPr lang="en-US">
                <a:latin typeface="Trebuchet MS" charset="0"/>
                <a:cs typeface="Arial" charset="0"/>
              </a:rPr>
              <a:t> Law Pair: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1820331" y="1828184"/>
            <a:ext cx="1309688" cy="12827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0" scaled="1"/>
            <a:tileRect/>
          </a:gra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Arial" charset="0"/>
            </a:endParaRPr>
          </a:p>
        </p:txBody>
      </p:sp>
      <p:cxnSp>
        <p:nvCxnSpPr>
          <p:cNvPr id="60422" name="Straight Arrow Connector 7"/>
          <p:cNvCxnSpPr>
            <a:cxnSpLocks noChangeShapeType="1"/>
            <a:stCxn id="6" idx="0"/>
          </p:cNvCxnSpPr>
          <p:nvPr/>
        </p:nvCxnSpPr>
        <p:spPr bwMode="auto">
          <a:xfrm rot="16200000" flipV="1">
            <a:off x="2278324" y="1632128"/>
            <a:ext cx="379413" cy="12700"/>
          </a:xfrm>
          <a:prstGeom prst="straightConnector1">
            <a:avLst/>
          </a:prstGeom>
          <a:noFill/>
          <a:ln w="19050">
            <a:solidFill>
              <a:schemeClr val="tx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0423" name="Straight Arrow Connector 9"/>
          <p:cNvCxnSpPr>
            <a:cxnSpLocks noChangeShapeType="1"/>
            <a:stCxn id="6" idx="2"/>
          </p:cNvCxnSpPr>
          <p:nvPr/>
        </p:nvCxnSpPr>
        <p:spPr bwMode="auto">
          <a:xfrm rot="5400000">
            <a:off x="2252925" y="3333927"/>
            <a:ext cx="444500" cy="1588"/>
          </a:xfrm>
          <a:prstGeom prst="straightConnector1">
            <a:avLst/>
          </a:prstGeom>
          <a:noFill/>
          <a:ln w="19050">
            <a:solidFill>
              <a:schemeClr val="tx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Rectangle 10"/>
          <p:cNvSpPr/>
          <p:nvPr/>
        </p:nvSpPr>
        <p:spPr bwMode="auto">
          <a:xfrm>
            <a:off x="6167438" y="2212975"/>
            <a:ext cx="681037" cy="773113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0" scaled="1"/>
            <a:tileRect/>
          </a:gra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861175" y="1911350"/>
            <a:ext cx="1165225" cy="111283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0" scaled="1"/>
            <a:tileRect/>
          </a:gra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Arial" charset="0"/>
            </a:endParaRPr>
          </a:p>
        </p:txBody>
      </p:sp>
      <p:cxnSp>
        <p:nvCxnSpPr>
          <p:cNvPr id="60426" name="Straight Arrow Connector 13"/>
          <p:cNvCxnSpPr>
            <a:cxnSpLocks noChangeShapeType="1"/>
          </p:cNvCxnSpPr>
          <p:nvPr/>
        </p:nvCxnSpPr>
        <p:spPr bwMode="auto">
          <a:xfrm rot="10800000">
            <a:off x="5838825" y="2592388"/>
            <a:ext cx="1009650" cy="1587"/>
          </a:xfrm>
          <a:prstGeom prst="straightConnector1">
            <a:avLst/>
          </a:prstGeom>
          <a:noFill/>
          <a:ln w="19050">
            <a:solidFill>
              <a:schemeClr val="tx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0427" name="Straight Arrow Connector 15"/>
          <p:cNvCxnSpPr>
            <a:cxnSpLocks noChangeShapeType="1"/>
          </p:cNvCxnSpPr>
          <p:nvPr/>
        </p:nvCxnSpPr>
        <p:spPr bwMode="auto">
          <a:xfrm>
            <a:off x="6873875" y="2395538"/>
            <a:ext cx="1020763" cy="1587"/>
          </a:xfrm>
          <a:prstGeom prst="straightConnector1">
            <a:avLst/>
          </a:prstGeom>
          <a:noFill/>
          <a:ln w="19050">
            <a:solidFill>
              <a:schemeClr val="tx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Oval 12"/>
          <p:cNvSpPr/>
          <p:nvPr/>
        </p:nvSpPr>
        <p:spPr bwMode="auto">
          <a:xfrm>
            <a:off x="5014913" y="1100138"/>
            <a:ext cx="3887787" cy="2841625"/>
          </a:xfrm>
          <a:prstGeom prst="ellipse">
            <a:avLst/>
          </a:prstGeom>
          <a:noFill/>
          <a:ln w="19050" cap="flat" cmpd="sng" algn="ctr">
            <a:solidFill>
              <a:srgbClr val="00CC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Arial" charset="0"/>
            </a:endParaRPr>
          </a:p>
        </p:txBody>
      </p:sp>
      <p:cxnSp>
        <p:nvCxnSpPr>
          <p:cNvPr id="60429" name="Straight Connector 18"/>
          <p:cNvCxnSpPr>
            <a:cxnSpLocks noChangeShapeType="1"/>
          </p:cNvCxnSpPr>
          <p:nvPr/>
        </p:nvCxnSpPr>
        <p:spPr bwMode="auto">
          <a:xfrm>
            <a:off x="824969" y="3137871"/>
            <a:ext cx="3482975" cy="1588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0430" name="Straight Connector 18"/>
          <p:cNvCxnSpPr>
            <a:cxnSpLocks noChangeShapeType="1"/>
          </p:cNvCxnSpPr>
          <p:nvPr/>
        </p:nvCxnSpPr>
        <p:spPr bwMode="auto">
          <a:xfrm>
            <a:off x="5257800" y="3086100"/>
            <a:ext cx="3482975" cy="1588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Rectangle 14"/>
          <p:cNvSpPr/>
          <p:nvPr/>
        </p:nvSpPr>
        <p:spPr bwMode="auto">
          <a:xfrm>
            <a:off x="1109131" y="2347296"/>
            <a:ext cx="681038" cy="773113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0" scaled="1"/>
            <a:tileRect/>
          </a:gra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894638" y="2057744"/>
            <a:ext cx="74331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Calibri" charset="0"/>
                <a:cs typeface="Arial" charset="0"/>
              </a:rPr>
              <a:t> </a:t>
            </a:r>
            <a:r>
              <a:rPr lang="en-US" sz="3200" dirty="0" smtClean="0">
                <a:latin typeface="Calibri" charset="0"/>
                <a:cs typeface="Arial" charset="0"/>
              </a:rPr>
              <a:t>F</a:t>
            </a:r>
            <a:r>
              <a:rPr lang="en-US" sz="3200" baseline="-25000" dirty="0" smtClean="0">
                <a:latin typeface="Calibri" charset="0"/>
                <a:cs typeface="Arial" charset="0"/>
              </a:rPr>
              <a:t>12</a:t>
            </a:r>
            <a:endParaRPr lang="en-US" sz="32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5289441" y="2212975"/>
            <a:ext cx="65053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alibri" charset="0"/>
                <a:cs typeface="Arial" charset="0"/>
              </a:rPr>
              <a:t>F</a:t>
            </a:r>
            <a:r>
              <a:rPr lang="en-US" sz="3200" baseline="-25000" dirty="0" smtClean="0">
                <a:latin typeface="Calibri" charset="0"/>
                <a:cs typeface="Arial" charset="0"/>
              </a:rPr>
              <a:t>12</a:t>
            </a:r>
            <a:endParaRPr lang="en-US" sz="3200" dirty="0">
              <a:latin typeface="Calibri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4969" y="1535797"/>
            <a:ext cx="54293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Calibri" charset="0"/>
                <a:cs typeface="Arial" charset="0"/>
              </a:rPr>
              <a:t>A.</a:t>
            </a:r>
            <a:endParaRPr lang="en-US" sz="32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5550362" y="1571049"/>
            <a:ext cx="61707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Calibri" charset="0"/>
                <a:cs typeface="Arial" charset="0"/>
              </a:rPr>
              <a:t> </a:t>
            </a:r>
            <a:r>
              <a:rPr lang="en-US" sz="3200" b="1" dirty="0">
                <a:latin typeface="Calibri" charset="0"/>
                <a:cs typeface="Arial" charset="0"/>
              </a:rPr>
              <a:t>B</a:t>
            </a:r>
            <a:r>
              <a:rPr lang="en-US" sz="3200" b="1" dirty="0" smtClean="0">
                <a:latin typeface="Calibri" charset="0"/>
                <a:cs typeface="Arial" charset="0"/>
              </a:rPr>
              <a:t>.</a:t>
            </a:r>
            <a:endParaRPr lang="en-US" sz="3200" b="1" dirty="0">
              <a:latin typeface="Calibri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35027" y="1097880"/>
            <a:ext cx="4002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alibri" charset="0"/>
                <a:cs typeface="Arial" charset="0"/>
              </a:rPr>
              <a:t>n</a:t>
            </a:r>
            <a:endParaRPr lang="en-US" sz="32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2435027" y="3214328"/>
            <a:ext cx="54975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Calibri" charset="0"/>
                <a:cs typeface="Arial" charset="0"/>
              </a:rPr>
              <a:t>W</a:t>
            </a:r>
            <a:endParaRPr lang="en-US" sz="32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664214" y="5265463"/>
            <a:ext cx="148971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Calibri" charset="0"/>
                <a:cs typeface="Arial" charset="0"/>
              </a:rPr>
              <a:t>C.</a:t>
            </a:r>
            <a:r>
              <a:rPr lang="en-US" sz="3200" dirty="0">
                <a:latin typeface="Calibri" charset="0"/>
                <a:cs typeface="Arial" charset="0"/>
              </a:rPr>
              <a:t>  Both </a:t>
            </a:r>
          </a:p>
        </p:txBody>
      </p:sp>
    </p:spTree>
    <p:extLst>
      <p:ext uri="{BB962C8B-B14F-4D97-AF65-F5344CB8AC3E}">
        <p14:creationId xmlns:p14="http://schemas.microsoft.com/office/powerpoint/2010/main" val="2915710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50-kg student </a:t>
            </a:r>
            <a:r>
              <a:rPr lang="en-US" dirty="0" smtClean="0"/>
              <a:t>pushes a </a:t>
            </a:r>
            <a:r>
              <a:rPr lang="en-US" dirty="0"/>
              <a:t>2-kg box, which moves at constant speed along a smooth surface, as shown. Which of the following corresponds to an action-reaction pair?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7389" y="3101934"/>
            <a:ext cx="4203166" cy="302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48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605" y="898394"/>
            <a:ext cx="9022395" cy="5227769"/>
          </a:xfrm>
        </p:spPr>
        <p:txBody>
          <a:bodyPr/>
          <a:lstStyle/>
          <a:p>
            <a:r>
              <a:rPr lang="en-US" dirty="0" smtClean="0"/>
              <a:t>Which are the action reaction pairs? </a:t>
            </a:r>
          </a:p>
          <a:p>
            <a:pPr lvl="1"/>
            <a:r>
              <a:rPr lang="en-US" sz="2000" dirty="0"/>
              <a:t>The friction between the box and the surface, and the horizontal component of the push on the box.</a:t>
            </a:r>
          </a:p>
          <a:p>
            <a:pPr lvl="1"/>
            <a:r>
              <a:rPr lang="en-US" sz="2000" dirty="0"/>
              <a:t>The normal force on the box and the weight of the box.</a:t>
            </a:r>
          </a:p>
          <a:p>
            <a:pPr lvl="1"/>
            <a:r>
              <a:rPr lang="en-US" sz="2000" dirty="0"/>
              <a:t>The push on the box by the student and the push on the student by the box.</a:t>
            </a:r>
          </a:p>
          <a:p>
            <a:pPr lvl="1"/>
            <a:r>
              <a:rPr lang="en-US" sz="2000" dirty="0"/>
              <a:t>The vertical component of the push applied by the student and the weight of the box.</a:t>
            </a:r>
          </a:p>
          <a:p>
            <a:pPr lvl="1"/>
            <a:r>
              <a:rPr lang="en-US" sz="2000" dirty="0"/>
              <a:t>The weight of the box and the weight of the student.</a:t>
            </a:r>
          </a:p>
          <a:p>
            <a:pPr lvl="1"/>
            <a:r>
              <a:rPr lang="en-US" sz="2000" dirty="0"/>
              <a:t>There are no force pairs because the acceleration of the box is zero.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5121" y="4382740"/>
            <a:ext cx="2647098" cy="19866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6187" y="5349924"/>
            <a:ext cx="54001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Think format: F (A on B) = F (B on A)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1605" y="5846124"/>
            <a:ext cx="56233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F (person on box) = F (box on person)</a:t>
            </a:r>
          </a:p>
        </p:txBody>
      </p:sp>
      <p:sp>
        <p:nvSpPr>
          <p:cNvPr id="9" name="Rectangle 8"/>
          <p:cNvSpPr/>
          <p:nvPr/>
        </p:nvSpPr>
        <p:spPr>
          <a:xfrm>
            <a:off x="457200" y="2593915"/>
            <a:ext cx="8686800" cy="283709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42225" y="4382740"/>
            <a:ext cx="63143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Some of these forces share the same magnitude!</a:t>
            </a:r>
          </a:p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(But are not action-reaction pairs!)</a:t>
            </a:r>
          </a:p>
        </p:txBody>
      </p:sp>
    </p:spTree>
    <p:extLst>
      <p:ext uri="{BB962C8B-B14F-4D97-AF65-F5344CB8AC3E}">
        <p14:creationId xmlns:p14="http://schemas.microsoft.com/office/powerpoint/2010/main" val="1828077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9" name="Rectangle 14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>
                <a:latin typeface="Trebuchet MS" charset="0"/>
                <a:cs typeface="Arial" charset="0"/>
              </a:rPr>
              <a:t>Clicker Question</a:t>
            </a:r>
          </a:p>
        </p:txBody>
      </p:sp>
      <p:sp>
        <p:nvSpPr>
          <p:cNvPr id="62471" name="Rectangle 15"/>
          <p:cNvSpPr>
            <a:spLocks noGrp="1" noChangeArrowheads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sz="2600">
                <a:latin typeface="Calibri" charset="0"/>
                <a:cs typeface="Arial" charset="0"/>
              </a:rPr>
              <a:t>A small guy and a large football player </a:t>
            </a:r>
            <a:r>
              <a:rPr lang="en-US" sz="2600" u="sng">
                <a:latin typeface="Calibri" charset="0"/>
                <a:cs typeface="Arial" charset="0"/>
              </a:rPr>
              <a:t>moving at the same speed</a:t>
            </a:r>
            <a:r>
              <a:rPr lang="en-US" sz="2600">
                <a:latin typeface="Calibri" charset="0"/>
                <a:cs typeface="Arial" charset="0"/>
              </a:rPr>
              <a:t> collide head-on.  Which person experiences the larger </a:t>
            </a:r>
            <a:r>
              <a:rPr lang="en-US" sz="2600" u="sng">
                <a:latin typeface="Calibri" charset="0"/>
                <a:cs typeface="Arial" charset="0"/>
              </a:rPr>
              <a:t>force</a:t>
            </a:r>
            <a:r>
              <a:rPr lang="en-US" sz="2600">
                <a:latin typeface="Calibri" charset="0"/>
                <a:cs typeface="Arial" charset="0"/>
              </a:rPr>
              <a:t> during the collision?</a:t>
            </a:r>
          </a:p>
        </p:txBody>
      </p:sp>
      <p:grpSp>
        <p:nvGrpSpPr>
          <p:cNvPr id="62467" name="Group 20"/>
          <p:cNvGrpSpPr>
            <a:grpSpLocks/>
          </p:cNvGrpSpPr>
          <p:nvPr/>
        </p:nvGrpSpPr>
        <p:grpSpPr bwMode="auto">
          <a:xfrm>
            <a:off x="1771650" y="2185988"/>
            <a:ext cx="5219700" cy="2879725"/>
            <a:chOff x="1028700" y="1565274"/>
            <a:chExt cx="5219700" cy="2879726"/>
          </a:xfrm>
        </p:grpSpPr>
        <p:pic>
          <p:nvPicPr>
            <p:cNvPr id="62474" name="Picture 19" descr="C:\Users\reay\Desktop\FBCL0132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3475" y="1565274"/>
              <a:ext cx="2233220" cy="2600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475" name="Picture 21" descr="Nerdy Schoolboy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4575" y="2501900"/>
              <a:ext cx="1159849" cy="1689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Rectangle 25"/>
            <p:cNvSpPr/>
            <p:nvPr/>
          </p:nvSpPr>
          <p:spPr>
            <a:xfrm>
              <a:off x="1028700" y="4178300"/>
              <a:ext cx="5219700" cy="26670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en-US" sz="1800">
                <a:effectLst/>
              </a:endParaRPr>
            </a:p>
          </p:txBody>
        </p:sp>
      </p:grpSp>
      <p:cxnSp>
        <p:nvCxnSpPr>
          <p:cNvPr id="23" name="Straight Arrow Connector 22"/>
          <p:cNvCxnSpPr/>
          <p:nvPr/>
        </p:nvCxnSpPr>
        <p:spPr>
          <a:xfrm flipH="1">
            <a:off x="4298950" y="3592513"/>
            <a:ext cx="558800" cy="1587"/>
          </a:xfrm>
          <a:prstGeom prst="straightConnector1">
            <a:avLst/>
          </a:prstGeom>
          <a:ln w="762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470" name="Straight Arrow Connector 22"/>
          <p:cNvCxnSpPr>
            <a:cxnSpLocks noChangeShapeType="1"/>
          </p:cNvCxnSpPr>
          <p:nvPr/>
        </p:nvCxnSpPr>
        <p:spPr bwMode="auto">
          <a:xfrm>
            <a:off x="3089275" y="3611563"/>
            <a:ext cx="542925" cy="1587"/>
          </a:xfrm>
          <a:prstGeom prst="straightConnector1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2472" name="Text Box 16"/>
          <p:cNvSpPr txBox="1">
            <a:spLocks noChangeArrowheads="1"/>
          </p:cNvSpPr>
          <p:nvPr/>
        </p:nvSpPr>
        <p:spPr bwMode="auto">
          <a:xfrm>
            <a:off x="1970088" y="5214938"/>
            <a:ext cx="45624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/>
            <a:r>
              <a:rPr lang="en-US" sz="2400">
                <a:solidFill>
                  <a:srgbClr val="000000"/>
                </a:solidFill>
                <a:effectLst/>
                <a:latin typeface="Calibri" charset="0"/>
              </a:rPr>
              <a:t>A) The small guy.</a:t>
            </a:r>
          </a:p>
          <a:p>
            <a:pPr algn="l"/>
            <a:r>
              <a:rPr lang="en-US" sz="2400">
                <a:solidFill>
                  <a:srgbClr val="000000"/>
                </a:solidFill>
                <a:effectLst/>
                <a:latin typeface="Calibri" charset="0"/>
              </a:rPr>
              <a:t>B) The football player.</a:t>
            </a:r>
          </a:p>
          <a:p>
            <a:pPr algn="l"/>
            <a:r>
              <a:rPr lang="en-US" sz="2400">
                <a:solidFill>
                  <a:srgbClr val="000000"/>
                </a:solidFill>
                <a:effectLst/>
                <a:latin typeface="Calibri" charset="0"/>
              </a:rPr>
              <a:t>C) They experience the same force.</a:t>
            </a:r>
          </a:p>
        </p:txBody>
      </p:sp>
      <p:sp>
        <p:nvSpPr>
          <p:cNvPr id="13" name="Oval 12"/>
          <p:cNvSpPr/>
          <p:nvPr/>
        </p:nvSpPr>
        <p:spPr bwMode="auto">
          <a:xfrm>
            <a:off x="1506538" y="5970588"/>
            <a:ext cx="5118100" cy="615950"/>
          </a:xfrm>
          <a:prstGeom prst="ellipse">
            <a:avLst/>
          </a:prstGeom>
          <a:noFill/>
          <a:ln w="19050" cap="flat" cmpd="sng" algn="ctr">
            <a:solidFill>
              <a:srgbClr val="00CC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Arial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84194877"/>
      </p:ext>
    </p:extLst>
  </p:cSld>
  <p:clrMapOvr>
    <a:masterClrMapping/>
  </p:clrMapOvr>
  <p:transition xmlns:p14="http://schemas.microsoft.com/office/powerpoint/2010/main" spd="med">
    <p:zoom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15" name="Group 20"/>
          <p:cNvGrpSpPr>
            <a:grpSpLocks/>
          </p:cNvGrpSpPr>
          <p:nvPr/>
        </p:nvGrpSpPr>
        <p:grpSpPr bwMode="auto">
          <a:xfrm>
            <a:off x="1771650" y="2185988"/>
            <a:ext cx="5219700" cy="2879725"/>
            <a:chOff x="1028700" y="1565274"/>
            <a:chExt cx="5219700" cy="2879726"/>
          </a:xfrm>
        </p:grpSpPr>
        <p:pic>
          <p:nvPicPr>
            <p:cNvPr id="64522" name="Picture 19" descr="C:\Users\reay\Desktop\FBCL0132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3475" y="1565274"/>
              <a:ext cx="2233220" cy="2600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4523" name="Picture 21" descr="Nerdy Schoolboy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4575" y="2501900"/>
              <a:ext cx="1159849" cy="1689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Rectangle 25"/>
            <p:cNvSpPr/>
            <p:nvPr/>
          </p:nvSpPr>
          <p:spPr>
            <a:xfrm>
              <a:off x="1028700" y="4178300"/>
              <a:ext cx="5219700" cy="26670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endParaRPr lang="en-US" sz="1800">
                <a:effectLst/>
              </a:endParaRPr>
            </a:p>
          </p:txBody>
        </p:sp>
      </p:grpSp>
      <p:cxnSp>
        <p:nvCxnSpPr>
          <p:cNvPr id="23" name="Straight Arrow Connector 22"/>
          <p:cNvCxnSpPr/>
          <p:nvPr/>
        </p:nvCxnSpPr>
        <p:spPr>
          <a:xfrm flipH="1">
            <a:off x="4298950" y="3592513"/>
            <a:ext cx="558800" cy="1587"/>
          </a:xfrm>
          <a:prstGeom prst="straightConnector1">
            <a:avLst/>
          </a:prstGeom>
          <a:ln w="762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518" name="Straight Arrow Connector 22"/>
          <p:cNvCxnSpPr>
            <a:cxnSpLocks noChangeShapeType="1"/>
          </p:cNvCxnSpPr>
          <p:nvPr/>
        </p:nvCxnSpPr>
        <p:spPr bwMode="auto">
          <a:xfrm>
            <a:off x="3089275" y="3611563"/>
            <a:ext cx="542925" cy="1587"/>
          </a:xfrm>
          <a:prstGeom prst="straightConnector1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4519" name="Rectangle 22"/>
          <p:cNvSpPr>
            <a:spLocks noChangeArrowheads="1"/>
          </p:cNvSpPr>
          <p:nvPr/>
        </p:nvSpPr>
        <p:spPr bwMode="auto">
          <a:xfrm>
            <a:off x="533400" y="952500"/>
            <a:ext cx="80772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 eaLnBrk="1" hangingPunct="1">
              <a:spcBef>
                <a:spcPct val="20000"/>
              </a:spcBef>
              <a:buSzPct val="50000"/>
              <a:buFont typeface="Wingdings" charset="0"/>
              <a:buNone/>
            </a:pPr>
            <a:r>
              <a:rPr lang="en-US" sz="2600">
                <a:solidFill>
                  <a:schemeClr val="tx2"/>
                </a:solidFill>
                <a:effectLst/>
                <a:latin typeface="Calibri" charset="0"/>
              </a:rPr>
              <a:t>A small guy and a large football player </a:t>
            </a:r>
            <a:r>
              <a:rPr lang="en-US" sz="2600" u="sng">
                <a:solidFill>
                  <a:schemeClr val="tx2"/>
                </a:solidFill>
                <a:effectLst/>
                <a:latin typeface="Calibri" charset="0"/>
              </a:rPr>
              <a:t>moving at the same speed</a:t>
            </a:r>
            <a:r>
              <a:rPr lang="en-US" sz="2600">
                <a:solidFill>
                  <a:schemeClr val="tx2"/>
                </a:solidFill>
                <a:effectLst/>
                <a:latin typeface="Calibri" charset="0"/>
              </a:rPr>
              <a:t> collide head-on.  Which person experiences the larger </a:t>
            </a:r>
            <a:r>
              <a:rPr lang="en-US" sz="2600" u="sng">
                <a:solidFill>
                  <a:schemeClr val="tx2"/>
                </a:solidFill>
                <a:effectLst/>
                <a:latin typeface="Calibri" charset="0"/>
              </a:rPr>
              <a:t>acceleration</a:t>
            </a:r>
            <a:r>
              <a:rPr lang="en-US" sz="2600">
                <a:solidFill>
                  <a:schemeClr val="tx2"/>
                </a:solidFill>
                <a:effectLst/>
                <a:latin typeface="Calibri" charset="0"/>
              </a:rPr>
              <a:t> during the collision?</a:t>
            </a:r>
          </a:p>
        </p:txBody>
      </p:sp>
      <p:sp>
        <p:nvSpPr>
          <p:cNvPr id="64520" name="Text Box 23"/>
          <p:cNvSpPr txBox="1">
            <a:spLocks noChangeArrowheads="1"/>
          </p:cNvSpPr>
          <p:nvPr/>
        </p:nvSpPr>
        <p:spPr bwMode="auto">
          <a:xfrm>
            <a:off x="1970088" y="5214938"/>
            <a:ext cx="4470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/>
            <a:r>
              <a:rPr lang="en-US" sz="2400">
                <a:solidFill>
                  <a:srgbClr val="000000"/>
                </a:solidFill>
                <a:effectLst/>
                <a:latin typeface="Calibri" charset="0"/>
              </a:rPr>
              <a:t>A) The small guy.</a:t>
            </a:r>
          </a:p>
          <a:p>
            <a:pPr algn="l"/>
            <a:r>
              <a:rPr lang="en-US" sz="2400">
                <a:solidFill>
                  <a:srgbClr val="000000"/>
                </a:solidFill>
                <a:effectLst/>
                <a:latin typeface="Calibri" charset="0"/>
              </a:rPr>
              <a:t>B) The football player.</a:t>
            </a:r>
          </a:p>
          <a:p>
            <a:pPr algn="l"/>
            <a:r>
              <a:rPr lang="en-US" sz="2400">
                <a:solidFill>
                  <a:srgbClr val="000000"/>
                </a:solidFill>
                <a:effectLst/>
                <a:latin typeface="Calibri" charset="0"/>
              </a:rPr>
              <a:t>C) The accelerations are the same.</a:t>
            </a:r>
          </a:p>
        </p:txBody>
      </p:sp>
      <p:sp>
        <p:nvSpPr>
          <p:cNvPr id="13" name="Oval 12"/>
          <p:cNvSpPr/>
          <p:nvPr/>
        </p:nvSpPr>
        <p:spPr bwMode="auto">
          <a:xfrm>
            <a:off x="1466850" y="5199063"/>
            <a:ext cx="3992563" cy="614362"/>
          </a:xfrm>
          <a:prstGeom prst="ellipse">
            <a:avLst/>
          </a:prstGeom>
          <a:noFill/>
          <a:ln w="19050" cap="flat" cmpd="sng" algn="ctr">
            <a:solidFill>
              <a:srgbClr val="00CC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Arial" charset="0"/>
            </a:endParaRPr>
          </a:p>
        </p:txBody>
      </p:sp>
      <p:sp>
        <p:nvSpPr>
          <p:cNvPr id="15" name="Title 14"/>
          <p:cNvSpPr>
            <a:spLocks noGrp="1" noChangeArrowheads="1"/>
          </p:cNvSpPr>
          <p:nvPr>
            <p:ph type="title"/>
          </p:nvPr>
        </p:nvSpPr>
        <p:spPr>
          <a:xfrm>
            <a:off x="457200" y="95810"/>
            <a:ext cx="8229600" cy="455780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>
                <a:latin typeface="Trebuchet MS" charset="0"/>
                <a:cs typeface="Arial" charset="0"/>
              </a:rPr>
              <a:t>Clicker Question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32740957"/>
      </p:ext>
    </p:extLst>
  </p:cSld>
  <p:clrMapOvr>
    <a:masterClrMapping/>
  </p:clrMapOvr>
  <p:transition xmlns:p14="http://schemas.microsoft.com/office/powerpoint/2010/main" spd="med">
    <p:zoom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9C756C242FB74F6098FD620376193017"/>
  <p:tag name="SLIDEID" val="9C756C242FB74F6098FD620376193017"/>
  <p:tag name="SLIDEORDER" val="1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DELIMITERS" val="3.1"/>
  <p:tag name="TOTALRESPONSES" val="1"/>
  <p:tag name="RESPONSECOUNT" val="1"/>
  <p:tag name="SLICED" val="False"/>
  <p:tag name="RESPONSES" val="4;"/>
  <p:tag name="CHARTSTRINGSTD" val="0 0 0 1"/>
  <p:tag name="CHARTSTRINGREV" val="1 0 0 0"/>
  <p:tag name="CHARTSTRINGSTDPER" val="0 0 0 1"/>
  <p:tag name="CHARTSTRINGREVPER" val="1 0 0 0"/>
  <p:tag name="RESPONSESGATHERED" val="False"/>
  <p:tag name="QUESTIONALIAS" val="A small nerdy guy and a large football player moving at the same speed collide head-on.  Which person undergoes the larger acceleration during the collision?"/>
  <p:tag name="ANSWERSALIAS" val="The nerdy guy.|smicln|The accelerations are the same.|smicln|The football player.|smicln|Can’t tell without knowing the final velocity of the total mass.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9C756C242FB74F6098FD620376193017"/>
  <p:tag name="SLIDEID" val="9C756C242FB74F6098FD620376193017"/>
  <p:tag name="SLIDEORDER" val="1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DELIMITERS" val="3.1"/>
  <p:tag name="TOTALRESPONSES" val="1"/>
  <p:tag name="RESPONSECOUNT" val="1"/>
  <p:tag name="SLICED" val="False"/>
  <p:tag name="RESPONSES" val="4;"/>
  <p:tag name="CHARTSTRINGSTD" val="0 0 0 1"/>
  <p:tag name="CHARTSTRINGREV" val="1 0 0 0"/>
  <p:tag name="CHARTSTRINGSTDPER" val="0 0 0 1"/>
  <p:tag name="CHARTSTRINGREVPER" val="1 0 0 0"/>
  <p:tag name="RESPONSESGATHERED" val="False"/>
  <p:tag name="QUESTIONALIAS" val="A small nerdy guy and a large football player moving at the same speed collide head-on.  Which person undergoes the larger acceleration during the collision?"/>
  <p:tag name="ANSWERSALIAS" val="The nerdy guy.|smicln|The accelerations are the same.|smicln|The football player.|smicln|Can’t tell without knowing the final velocity of the total mass.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1348219145F04495A16DBE763C7B73AE"/>
  <p:tag name="SLIDEID" val="1348219145F04495A16DBE763C7B73AE"/>
  <p:tag name="SLIDEORDER" val="1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DELIMITERS" val="3.1"/>
  <p:tag name="TOTALRESPONSES" val="1"/>
  <p:tag name="RESPONSECOUNT" val="1"/>
  <p:tag name="SLICED" val="False"/>
  <p:tag name="RESPONSES" val="4;"/>
  <p:tag name="CHARTSTRINGSTD" val="0 0 0 1"/>
  <p:tag name="CHARTSTRINGREV" val="1 0 0 0"/>
  <p:tag name="CHARTSTRINGSTDPER" val="0 0 0 1"/>
  <p:tag name="CHARTSTRINGREVPER" val="1 0 0 0"/>
  <p:tag name="RESPONSESGATHERED" val="False"/>
  <p:tag name="QUESTIONALIAS" val="A small nerdy guy moving at a high speed collides with a stationary large football player.  Now, which person experiences the larger average force during the collision?"/>
  <p:tag name="ANSWERSALIAS" val="The nerdy guy experiences the larger force.|smicln|The football player experiences the larger force.|smicln|Both experience the same force.|smicln|Can’t tell without more information.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 cmpd="sng">
          <a:solidFill>
            <a:srgbClr val="00CC99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32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7716</TotalTime>
  <Words>1080</Words>
  <Application>Microsoft Macintosh PowerPoint</Application>
  <PresentationFormat>On-screen Show (4:3)</PresentationFormat>
  <Paragraphs>220</Paragraphs>
  <Slides>26</Slides>
  <Notes>6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Classical Mechanics  Lecture 7 </vt:lpstr>
      <vt:lpstr>Things you asked about:</vt:lpstr>
      <vt:lpstr>Newton’s 3rd Law</vt:lpstr>
      <vt:lpstr>Think to yourself:</vt:lpstr>
      <vt:lpstr>Which is the Newton’s 3rd Law Pair:</vt:lpstr>
      <vt:lpstr>Checkpoint 1</vt:lpstr>
      <vt:lpstr>Checkpoint 1</vt:lpstr>
      <vt:lpstr>Clicker Question</vt:lpstr>
      <vt:lpstr>Clicker Question</vt:lpstr>
      <vt:lpstr>Clicker Question</vt:lpstr>
      <vt:lpstr>Checkpoint 2</vt:lpstr>
      <vt:lpstr>Checkpoint 2</vt:lpstr>
      <vt:lpstr>Checkpoint 3</vt:lpstr>
      <vt:lpstr>Checkpoint 3</vt:lpstr>
      <vt:lpstr>Checkpoint 4</vt:lpstr>
      <vt:lpstr>Checkpoint 4</vt:lpstr>
      <vt:lpstr>Checkpoint 4</vt:lpstr>
      <vt:lpstr>Checkpoint 4</vt:lpstr>
      <vt:lpstr>Solving a Force Problem</vt:lpstr>
      <vt:lpstr>Clicker Question</vt:lpstr>
      <vt:lpstr>PowerPoint Presentation</vt:lpstr>
      <vt:lpstr>Class Problem 1</vt:lpstr>
      <vt:lpstr>1. Free Body Diagram</vt:lpstr>
      <vt:lpstr>2. Create Fext Statement</vt:lpstr>
      <vt:lpstr>3. Algebra</vt:lpstr>
      <vt:lpstr>Solve it!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Hamilton College</dc:creator>
  <cp:lastModifiedBy>Hamilton College</cp:lastModifiedBy>
  <cp:revision>52</cp:revision>
  <dcterms:created xsi:type="dcterms:W3CDTF">2015-05-06T20:10:32Z</dcterms:created>
  <dcterms:modified xsi:type="dcterms:W3CDTF">2015-07-30T00:55:40Z</dcterms:modified>
</cp:coreProperties>
</file>